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98" r:id="rId3"/>
    <p:sldId id="300" r:id="rId4"/>
    <p:sldId id="299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294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48" charset="0"/>
        <a:ea typeface="ＭＳ Ｐゴシック" pitchFamily="-48" charset="-128"/>
        <a:cs typeface="ＭＳ Ｐゴシック" pitchFamily="-48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48" charset="0"/>
        <a:ea typeface="ＭＳ Ｐゴシック" pitchFamily="-48" charset="-128"/>
        <a:cs typeface="ＭＳ Ｐゴシック" pitchFamily="-48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48" charset="0"/>
        <a:ea typeface="ＭＳ Ｐゴシック" pitchFamily="-48" charset="-128"/>
        <a:cs typeface="ＭＳ Ｐゴシック" pitchFamily="-48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48" charset="0"/>
        <a:ea typeface="ＭＳ Ｐゴシック" pitchFamily="-48" charset="-128"/>
        <a:cs typeface="ＭＳ Ｐゴシック" pitchFamily="-48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48" charset="0"/>
        <a:ea typeface="ＭＳ Ｐゴシック" pitchFamily="-48" charset="-128"/>
        <a:cs typeface="ＭＳ Ｐゴシック" pitchFamily="-48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48" charset="0"/>
        <a:ea typeface="ＭＳ Ｐゴシック" pitchFamily="-48" charset="-128"/>
        <a:cs typeface="ＭＳ Ｐゴシック" pitchFamily="-48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48" charset="0"/>
        <a:ea typeface="ＭＳ Ｐゴシック" pitchFamily="-48" charset="-128"/>
        <a:cs typeface="ＭＳ Ｐゴシック" pitchFamily="-48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48" charset="0"/>
        <a:ea typeface="ＭＳ Ｐゴシック" pitchFamily="-48" charset="-128"/>
        <a:cs typeface="ＭＳ Ｐゴシック" pitchFamily="-48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48" charset="0"/>
        <a:ea typeface="ＭＳ Ｐゴシック" pitchFamily="-48" charset="-128"/>
        <a:cs typeface="ＭＳ Ｐゴシック" pitchFamily="-48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BABCBE"/>
    <a:srgbClr val="010000"/>
    <a:srgbClr val="AAA294"/>
    <a:srgbClr val="CFCAC1"/>
    <a:srgbClr val="F98B1F"/>
    <a:srgbClr val="5F5849"/>
    <a:srgbClr val="2720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74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108" charset="0"/>
                <a:ea typeface="ＭＳ Ｐゴシック" pitchFamily="108" charset="-128"/>
                <a:cs typeface="ＭＳ Ｐゴシック" pitchFamily="108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108" charset="0"/>
                <a:ea typeface="ＭＳ Ｐゴシック" pitchFamily="108" charset="-128"/>
                <a:cs typeface="ＭＳ Ｐゴシック" pitchFamily="108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108" charset="0"/>
                <a:ea typeface="ＭＳ Ｐゴシック" pitchFamily="108" charset="-128"/>
                <a:cs typeface="ＭＳ Ｐゴシック" pitchFamily="108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108" charset="0"/>
                <a:ea typeface="ＭＳ Ｐゴシック" pitchFamily="108" charset="-128"/>
                <a:cs typeface="ＭＳ Ｐゴシック" pitchFamily="108" charset="-128"/>
              </a:defRPr>
            </a:lvl1pPr>
          </a:lstStyle>
          <a:p>
            <a:pPr>
              <a:defRPr/>
            </a:pPr>
            <a:fld id="{47DF4917-28D9-4D9B-9EE2-58091A766B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108" charset="0"/>
                <a:ea typeface="ＭＳ Ｐゴシック" pitchFamily="108" charset="-128"/>
                <a:cs typeface="ＭＳ Ｐゴシック" pitchFamily="108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108" charset="0"/>
                <a:ea typeface="ＭＳ Ｐゴシック" pitchFamily="108" charset="-128"/>
                <a:cs typeface="ＭＳ Ｐゴシック" pitchFamily="108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108" charset="0"/>
                <a:ea typeface="ＭＳ Ｐゴシック" pitchFamily="108" charset="-128"/>
                <a:cs typeface="ＭＳ Ｐゴシック" pitchFamily="108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108" charset="0"/>
                <a:ea typeface="ＭＳ Ｐゴシック" pitchFamily="108" charset="-128"/>
                <a:cs typeface="ＭＳ Ｐゴシック" pitchFamily="108" charset="-128"/>
              </a:defRPr>
            </a:lvl1pPr>
          </a:lstStyle>
          <a:p>
            <a:pPr>
              <a:defRPr/>
            </a:pPr>
            <a:fld id="{D5221871-39B4-4DB7-9846-BA9078C04A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08" charset="0"/>
        <a:ea typeface="ＭＳ Ｐゴシック" pitchFamily="108" charset="-128"/>
        <a:cs typeface="ＭＳ Ｐゴシック" pitchFamily="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08" charset="0"/>
        <a:ea typeface="ＭＳ Ｐゴシック" pitchFamily="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08" charset="0"/>
        <a:ea typeface="ＭＳ Ｐゴシック" pitchFamily="10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08" charset="0"/>
        <a:ea typeface="ＭＳ Ｐゴシック" pitchFamily="10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08" charset="0"/>
        <a:ea typeface="ＭＳ Ｐゴシック" pitchFamily="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1ABB7E-EF02-449B-AA4F-D1AFC3E1DCE7}" type="slidenum">
              <a:rPr lang="en-US">
                <a:latin typeface="Arial" pitchFamily="-48" charset="0"/>
                <a:ea typeface="ＭＳ Ｐゴシック" pitchFamily="-48" charset="-128"/>
                <a:cs typeface="ＭＳ Ｐゴシック" pitchFamily="-48" charset="-128"/>
              </a:rPr>
              <a:pPr/>
              <a:t>1</a:t>
            </a:fld>
            <a:endParaRPr lang="en-US" dirty="0">
              <a:latin typeface="Arial" pitchFamily="-48" charset="0"/>
              <a:ea typeface="ＭＳ Ｐゴシック" pitchFamily="-48" charset="-128"/>
              <a:cs typeface="ＭＳ Ｐゴシック" pitchFamily="-48" charset="-128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48" charset="0"/>
              <a:ea typeface="ＭＳ Ｐゴシック" pitchFamily="-48" charset="-128"/>
              <a:cs typeface="ＭＳ Ｐゴシック" pitchFamily="-4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0F6BE2-3C12-464D-BC12-13DA3041B8EC}" type="slidenum">
              <a:rPr lang="en-US" smtClean="0">
                <a:latin typeface="Arial" pitchFamily="34" charset="0"/>
                <a:ea typeface="ＭＳ Ｐゴシック"/>
                <a:cs typeface="ＭＳ Ｐゴシック"/>
              </a:rPr>
              <a:pPr/>
              <a:t>21</a:t>
            </a:fld>
            <a:endParaRPr lang="en-US" dirty="0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4800600"/>
            <a:ext cx="7391400" cy="762000"/>
          </a:xfrm>
        </p:spPr>
        <p:txBody>
          <a:bodyPr anchor="b"/>
          <a:lstStyle>
            <a:lvl1pPr algn="l">
              <a:lnSpc>
                <a:spcPct val="110000"/>
              </a:lnSpc>
              <a:defRPr sz="2500" b="1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5638800"/>
            <a:ext cx="7391400" cy="838200"/>
          </a:xfrm>
        </p:spPr>
        <p:txBody>
          <a:bodyPr/>
          <a:lstStyle>
            <a:lvl1pPr marL="0" algn="l">
              <a:lnSpc>
                <a:spcPct val="85000"/>
              </a:lnSpc>
              <a:buFontTx/>
              <a:buNone/>
              <a:defRPr sz="15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1300" y="152400"/>
            <a:ext cx="2019300" cy="6324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152400"/>
            <a:ext cx="5905500" cy="6324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533400" y="1143000"/>
            <a:ext cx="8077200" cy="5181600"/>
          </a:xfrm>
        </p:spPr>
        <p:txBody>
          <a:bodyPr/>
          <a:lstStyle>
            <a:lvl1pPr>
              <a:defRPr>
                <a:solidFill>
                  <a:srgbClr val="4E4E4E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152400"/>
            <a:ext cx="6705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295400"/>
            <a:ext cx="3962400" cy="5181600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8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962400" cy="5181600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8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rgbClr val="4E4E4E"/>
                </a:solidFill>
              </a:defRPr>
            </a:lvl1pPr>
            <a:lvl2pPr>
              <a:defRPr sz="2000">
                <a:solidFill>
                  <a:srgbClr val="4E4E4E"/>
                </a:solidFill>
              </a:defRPr>
            </a:lvl2pPr>
            <a:lvl3pPr>
              <a:defRPr sz="1800">
                <a:solidFill>
                  <a:srgbClr val="4E4E4E"/>
                </a:solidFill>
              </a:defRPr>
            </a:lvl3pPr>
            <a:lvl4pPr>
              <a:defRPr sz="1600">
                <a:solidFill>
                  <a:srgbClr val="4E4E4E"/>
                </a:solidFill>
              </a:defRPr>
            </a:lvl4pPr>
            <a:lvl5pPr>
              <a:defRPr sz="1600">
                <a:solidFill>
                  <a:srgbClr val="4E4E4E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4E4E4E"/>
                </a:solidFill>
              </a:defRPr>
            </a:lvl1pPr>
            <a:lvl2pPr>
              <a:defRPr sz="2000">
                <a:solidFill>
                  <a:srgbClr val="4E4E4E"/>
                </a:solidFill>
              </a:defRPr>
            </a:lvl2pPr>
            <a:lvl3pPr>
              <a:defRPr sz="1800">
                <a:solidFill>
                  <a:srgbClr val="4E4E4E"/>
                </a:solidFill>
              </a:defRPr>
            </a:lvl3pPr>
            <a:lvl4pPr>
              <a:defRPr sz="1600">
                <a:solidFill>
                  <a:srgbClr val="4E4E4E"/>
                </a:solidFill>
              </a:defRPr>
            </a:lvl4pPr>
            <a:lvl5pPr>
              <a:defRPr sz="1600">
                <a:solidFill>
                  <a:srgbClr val="4E4E4E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6858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799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rgbClr val="F68B1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7800"/>
            <a:ext cx="5111750" cy="475614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609850"/>
            <a:ext cx="3008313" cy="35940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F68B1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371599"/>
            <a:ext cx="5486400" cy="3355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152400"/>
            <a:ext cx="6705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</a:t>
            </a: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219200"/>
            <a:ext cx="8077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9pPr>
    </p:titleStyle>
    <p:bodyStyle>
      <a:lvl1pPr marL="164592" indent="-164592" algn="l" rtl="0" eaLnBrk="0" fontAlgn="base" hangingPunct="0">
        <a:lnSpc>
          <a:spcPct val="105000"/>
        </a:lnSpc>
        <a:spcBef>
          <a:spcPts val="432"/>
        </a:spcBef>
        <a:spcAft>
          <a:spcPct val="20000"/>
        </a:spcAft>
        <a:buFont typeface="Arial"/>
        <a:buChar char="•"/>
        <a:defRPr>
          <a:solidFill>
            <a:schemeClr val="bg2"/>
          </a:solidFill>
          <a:latin typeface="+mn-lt"/>
          <a:ea typeface="+mn-ea"/>
          <a:cs typeface="+mn-cs"/>
        </a:defRPr>
      </a:lvl1pPr>
      <a:lvl2pPr marL="571500" indent="-165100" algn="l" rtl="0" eaLnBrk="0" fontAlgn="base" hangingPunct="0">
        <a:lnSpc>
          <a:spcPct val="90000"/>
        </a:lnSpc>
        <a:spcBef>
          <a:spcPct val="40000"/>
        </a:spcBef>
        <a:spcAft>
          <a:spcPct val="20000"/>
        </a:spcAft>
        <a:buClr>
          <a:schemeClr val="tx1">
            <a:lumMod val="65000"/>
            <a:lumOff val="35000"/>
          </a:schemeClr>
        </a:buClr>
        <a:buSzPct val="80000"/>
        <a:buFont typeface="Wingdings" charset="2"/>
        <a:buChar char="§"/>
        <a:defRPr>
          <a:solidFill>
            <a:schemeClr val="bg2"/>
          </a:solidFill>
          <a:latin typeface="+mn-lt"/>
          <a:ea typeface="+mn-ea"/>
        </a:defRPr>
      </a:lvl2pPr>
      <a:lvl3pPr marL="901700" indent="-114300" algn="l" rtl="0" eaLnBrk="0" fontAlgn="base" hangingPunct="0">
        <a:lnSpc>
          <a:spcPct val="90000"/>
        </a:lnSpc>
        <a:spcBef>
          <a:spcPct val="20000"/>
        </a:spcBef>
        <a:spcAft>
          <a:spcPct val="20000"/>
        </a:spcAft>
        <a:buClr>
          <a:schemeClr val="tx1">
            <a:lumMod val="65000"/>
            <a:lumOff val="35000"/>
          </a:schemeClr>
        </a:buClr>
        <a:buSzPct val="95000"/>
        <a:buFont typeface="Lucida Grande"/>
        <a:buChar char="−"/>
        <a:defRPr sz="1400">
          <a:solidFill>
            <a:schemeClr val="bg2"/>
          </a:solidFill>
          <a:latin typeface="+mn-lt"/>
          <a:ea typeface="+mn-ea"/>
        </a:defRPr>
      </a:lvl3pPr>
      <a:lvl4pPr marL="1257300" indent="-177800" algn="l" rtl="0" eaLnBrk="0" fontAlgn="base" hangingPunct="0">
        <a:lnSpc>
          <a:spcPct val="90000"/>
        </a:lnSpc>
        <a:spcBef>
          <a:spcPct val="20000"/>
        </a:spcBef>
        <a:spcAft>
          <a:spcPct val="20000"/>
        </a:spcAft>
        <a:buClr>
          <a:schemeClr val="tx1">
            <a:lumMod val="65000"/>
            <a:lumOff val="35000"/>
          </a:schemeClr>
        </a:buClr>
        <a:buSzPct val="95000"/>
        <a:buFont typeface="Lucida Grande"/>
        <a:buChar char="−"/>
        <a:defRPr sz="1200">
          <a:solidFill>
            <a:schemeClr val="bg2"/>
          </a:solidFill>
          <a:latin typeface="+mn-lt"/>
          <a:ea typeface="+mn-ea"/>
        </a:defRPr>
      </a:lvl4pPr>
      <a:lvl5pPr marL="1549400" indent="-177800" algn="l" rtl="0" eaLnBrk="0" fontAlgn="base" hangingPunct="0">
        <a:lnSpc>
          <a:spcPct val="90000"/>
        </a:lnSpc>
        <a:spcBef>
          <a:spcPct val="20000"/>
        </a:spcBef>
        <a:spcAft>
          <a:spcPct val="20000"/>
        </a:spcAft>
        <a:buClr>
          <a:schemeClr val="tx1">
            <a:lumMod val="65000"/>
            <a:lumOff val="35000"/>
          </a:schemeClr>
        </a:buClr>
        <a:buSzPct val="95000"/>
        <a:buFont typeface="Lucida Grande"/>
        <a:buChar char="−"/>
        <a:defRPr sz="1200">
          <a:solidFill>
            <a:schemeClr val="bg2"/>
          </a:solidFill>
          <a:latin typeface="+mn-lt"/>
          <a:ea typeface="+mn-ea"/>
        </a:defRPr>
      </a:lvl5pPr>
      <a:lvl6pPr marL="2006600" indent="-177800" algn="l" rtl="0" fontAlgn="base">
        <a:lnSpc>
          <a:spcPct val="90000"/>
        </a:lnSpc>
        <a:spcBef>
          <a:spcPct val="20000"/>
        </a:spcBef>
        <a:spcAft>
          <a:spcPct val="20000"/>
        </a:spcAft>
        <a:buChar char="–"/>
        <a:defRPr sz="1200">
          <a:solidFill>
            <a:schemeClr val="folHlink"/>
          </a:solidFill>
          <a:latin typeface="+mn-lt"/>
          <a:ea typeface="+mn-ea"/>
        </a:defRPr>
      </a:lvl6pPr>
      <a:lvl7pPr marL="2463800" indent="-177800" algn="l" rtl="0" fontAlgn="base">
        <a:lnSpc>
          <a:spcPct val="90000"/>
        </a:lnSpc>
        <a:spcBef>
          <a:spcPct val="20000"/>
        </a:spcBef>
        <a:spcAft>
          <a:spcPct val="20000"/>
        </a:spcAft>
        <a:buChar char="–"/>
        <a:defRPr sz="1200">
          <a:solidFill>
            <a:schemeClr val="folHlink"/>
          </a:solidFill>
          <a:latin typeface="+mn-lt"/>
          <a:ea typeface="+mn-ea"/>
        </a:defRPr>
      </a:lvl7pPr>
      <a:lvl8pPr marL="2921000" indent="-177800" algn="l" rtl="0" fontAlgn="base">
        <a:lnSpc>
          <a:spcPct val="90000"/>
        </a:lnSpc>
        <a:spcBef>
          <a:spcPct val="20000"/>
        </a:spcBef>
        <a:spcAft>
          <a:spcPct val="20000"/>
        </a:spcAft>
        <a:buChar char="–"/>
        <a:defRPr sz="1200">
          <a:solidFill>
            <a:schemeClr val="folHlink"/>
          </a:solidFill>
          <a:latin typeface="+mn-lt"/>
          <a:ea typeface="+mn-ea"/>
        </a:defRPr>
      </a:lvl8pPr>
      <a:lvl9pPr marL="3378200" indent="-177800" algn="l" rtl="0" fontAlgn="base">
        <a:lnSpc>
          <a:spcPct val="90000"/>
        </a:lnSpc>
        <a:spcBef>
          <a:spcPct val="20000"/>
        </a:spcBef>
        <a:spcAft>
          <a:spcPct val="20000"/>
        </a:spcAft>
        <a:buChar char="–"/>
        <a:defRPr sz="1200">
          <a:solidFill>
            <a:schemeClr val="folHlink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tc.edu/" TargetMode="External"/><Relationship Id="rId3" Type="http://schemas.openxmlformats.org/officeDocument/2006/relationships/hyperlink" Target="mailto:blindahl@precoinc.com" TargetMode="External"/><Relationship Id="rId7" Type="http://schemas.openxmlformats.org/officeDocument/2006/relationships/hyperlink" Target="mailto:brian.lindahl@witc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cadspeedupllc.com/" TargetMode="External"/><Relationship Id="rId5" Type="http://schemas.openxmlformats.org/officeDocument/2006/relationships/hyperlink" Target="mailto:brian@cadspeedupllc.com" TargetMode="External"/><Relationship Id="rId4" Type="http://schemas.openxmlformats.org/officeDocument/2006/relationships/hyperlink" Target="http://www.precoinc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dspeedupllc.com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hyperlink" Target="mailto:brian@cadspeedupllc.co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3"/>
          <p:cNvSpPr>
            <a:spLocks noGrp="1" noChangeArrowheads="1"/>
          </p:cNvSpPr>
          <p:nvPr>
            <p:ph type="ctrTitle"/>
          </p:nvPr>
        </p:nvSpPr>
        <p:spPr>
          <a:xfrm>
            <a:off x="533400" y="4495800"/>
            <a:ext cx="7391400" cy="762000"/>
          </a:xfrm>
        </p:spPr>
        <p:txBody>
          <a:bodyPr/>
          <a:lstStyle/>
          <a:p>
            <a:r>
              <a:rPr lang="en-US" dirty="0" smtClean="0"/>
              <a:t>SolidWorks Customization</a:t>
            </a:r>
            <a:endParaRPr lang="en-US" dirty="0"/>
          </a:p>
        </p:txBody>
      </p:sp>
      <p:sp>
        <p:nvSpPr>
          <p:cNvPr id="16387" name="Rectangle 24"/>
          <p:cNvSpPr>
            <a:spLocks noGrp="1" noChangeArrowheads="1"/>
          </p:cNvSpPr>
          <p:nvPr>
            <p:ph type="subTitle" idx="1"/>
          </p:nvPr>
        </p:nvSpPr>
        <p:spPr>
          <a:xfrm>
            <a:off x="533400" y="5257800"/>
            <a:ext cx="8610600" cy="1371600"/>
          </a:xfrm>
        </p:spPr>
        <p:txBody>
          <a:bodyPr/>
          <a:lstStyle/>
          <a:p>
            <a:r>
              <a:rPr lang="en-US" dirty="0" smtClean="0"/>
              <a:t>Brian J Lindahl, P.E., CSWP</a:t>
            </a:r>
          </a:p>
          <a:p>
            <a:r>
              <a:rPr lang="en-US" dirty="0" smtClean="0"/>
              <a:t>Project Engineer, Preco, Inc, </a:t>
            </a:r>
            <a:r>
              <a:rPr lang="en-US" dirty="0" smtClean="0">
                <a:hlinkClick r:id="rId3"/>
              </a:rPr>
              <a:t>blindahl@precoinc.com</a:t>
            </a:r>
            <a:r>
              <a:rPr lang="en-US" dirty="0" smtClean="0"/>
              <a:t>, </a:t>
            </a:r>
            <a:r>
              <a:rPr lang="en-US" dirty="0" smtClean="0">
                <a:hlinkClick r:id="rId4"/>
              </a:rPr>
              <a:t>www.precoinc.com</a:t>
            </a:r>
            <a:r>
              <a:rPr lang="en-US" dirty="0" smtClean="0"/>
              <a:t> </a:t>
            </a:r>
          </a:p>
          <a:p>
            <a:r>
              <a:rPr lang="en-US" dirty="0" smtClean="0"/>
              <a:t>Senior Engineer, CAD_Speed-Up, LLC, </a:t>
            </a:r>
            <a:r>
              <a:rPr lang="en-US" dirty="0" smtClean="0">
                <a:hlinkClick r:id="rId5"/>
              </a:rPr>
              <a:t>brian@cadspeedupllc.com</a:t>
            </a:r>
            <a:r>
              <a:rPr lang="en-US" dirty="0" smtClean="0"/>
              <a:t>, </a:t>
            </a:r>
            <a:r>
              <a:rPr lang="en-US" dirty="0" smtClean="0">
                <a:hlinkClick r:id="rId6"/>
              </a:rPr>
              <a:t>www.cadspeedupllc.com</a:t>
            </a:r>
            <a:endParaRPr lang="en-US" dirty="0" smtClean="0"/>
          </a:p>
          <a:p>
            <a:r>
              <a:rPr lang="en-US" dirty="0" smtClean="0"/>
              <a:t>CAD Instructor, WITC, </a:t>
            </a:r>
            <a:r>
              <a:rPr lang="en-US" dirty="0" smtClean="0">
                <a:hlinkClick r:id="rId7"/>
              </a:rPr>
              <a:t>brian.lindahl@witc.edu</a:t>
            </a:r>
            <a:r>
              <a:rPr lang="en-US" dirty="0" smtClean="0"/>
              <a:t>, </a:t>
            </a:r>
            <a:r>
              <a:rPr lang="en-US" dirty="0" smtClean="0">
                <a:hlinkClick r:id="rId8"/>
              </a:rPr>
              <a:t>www.witc.edu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23"/>
          <p:cNvSpPr txBox="1">
            <a:spLocks noChangeArrowheads="1"/>
          </p:cNvSpPr>
          <p:nvPr/>
        </p:nvSpPr>
        <p:spPr bwMode="auto">
          <a:xfrm>
            <a:off x="6324600" y="457200"/>
            <a:ext cx="30480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Technical</a:t>
            </a:r>
            <a:r>
              <a:rPr kumimoji="0" lang="en-US" sz="25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5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Summit</a:t>
            </a:r>
            <a:endParaRPr kumimoji="0" lang="en-US" sz="25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23"/>
          <p:cNvSpPr txBox="1">
            <a:spLocks noChangeArrowheads="1"/>
          </p:cNvSpPr>
          <p:nvPr/>
        </p:nvSpPr>
        <p:spPr bwMode="auto">
          <a:xfrm>
            <a:off x="6705600" y="1676400"/>
            <a:ext cx="2667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19 July 2011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Burnsville,</a:t>
            </a:r>
            <a:r>
              <a:rPr kumimoji="0" lang="en-US" sz="25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MN</a:t>
            </a:r>
            <a:endParaRPr kumimoji="0" lang="en-US" sz="25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Keyboard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762000"/>
            <a:ext cx="2933700" cy="573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05200" y="990600"/>
            <a:ext cx="518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SolidWorks out of the box includes about 46 pre-programmed keyboard shortcuts, some being very useful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2743200"/>
            <a:ext cx="3657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After customization, I currently have about 28 extra keyboard shortcuts.  These are at least as useful as the original 46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762000"/>
            <a:ext cx="4253512" cy="588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 bwMode="auto">
          <a:xfrm>
            <a:off x="6705600" y="4419600"/>
            <a:ext cx="1981200" cy="220980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62175" y="1457325"/>
            <a:ext cx="48196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1" grpId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Keyboard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077200" cy="5638800"/>
          </a:xfrm>
        </p:spPr>
        <p:txBody>
          <a:bodyPr/>
          <a:lstStyle/>
          <a:p>
            <a:r>
              <a:rPr lang="en-US" dirty="0" smtClean="0"/>
              <a:t>Two ways to set Keyboard shortcut keys:</a:t>
            </a:r>
          </a:p>
          <a:p>
            <a:pPr lvl="1"/>
            <a:r>
              <a:rPr lang="en-US" dirty="0" smtClean="0"/>
              <a:t>Manually assign through Tools&gt;Customize&gt;Keyboard OR RMB on a menu or toolbar and Customize&gt;Keyboard</a:t>
            </a:r>
          </a:p>
          <a:p>
            <a:pPr lvl="1"/>
            <a:r>
              <a:rPr lang="en-US" dirty="0" smtClean="0"/>
              <a:t>Copy Settings Wizard</a:t>
            </a:r>
          </a:p>
          <a:p>
            <a:r>
              <a:rPr lang="en-US" dirty="0" smtClean="0"/>
              <a:t>Shortcut Key combination possibilities A-Z, 0-9, F1-F12:</a:t>
            </a:r>
          </a:p>
          <a:p>
            <a:pPr lvl="1"/>
            <a:r>
              <a:rPr lang="en-US" dirty="0" smtClean="0"/>
              <a:t> “A”</a:t>
            </a:r>
          </a:p>
          <a:p>
            <a:pPr lvl="1"/>
            <a:r>
              <a:rPr lang="en-US" dirty="0" smtClean="0"/>
              <a:t> &lt;Shift&gt;A</a:t>
            </a:r>
          </a:p>
          <a:p>
            <a:pPr lvl="1"/>
            <a:r>
              <a:rPr lang="en-US" dirty="0" smtClean="0"/>
              <a:t> &lt;Ctrl&gt;A</a:t>
            </a:r>
          </a:p>
          <a:p>
            <a:pPr lvl="1"/>
            <a:r>
              <a:rPr lang="en-US" dirty="0" smtClean="0"/>
              <a:t> &lt;Alt&gt;A</a:t>
            </a:r>
          </a:p>
          <a:p>
            <a:pPr lvl="1"/>
            <a:r>
              <a:rPr lang="en-US" dirty="0" smtClean="0"/>
              <a:t> &lt;Shift&gt;&lt;Ctrl&gt;A</a:t>
            </a:r>
          </a:p>
          <a:p>
            <a:pPr lvl="1"/>
            <a:r>
              <a:rPr lang="en-US" dirty="0" smtClean="0"/>
              <a:t>&lt;Shift&gt;&lt;Alt&gt;A</a:t>
            </a:r>
          </a:p>
          <a:p>
            <a:pPr lvl="1"/>
            <a:r>
              <a:rPr lang="en-US" dirty="0" smtClean="0"/>
              <a:t>&lt;Ctrl&gt;&lt;Alt&gt;A</a:t>
            </a:r>
          </a:p>
          <a:p>
            <a:pPr lvl="1"/>
            <a:r>
              <a:rPr lang="en-US" dirty="0" smtClean="0"/>
              <a:t>&lt;Ctrl&gt;&lt;Shift&gt;&lt;Alt&gt;A</a:t>
            </a:r>
          </a:p>
          <a:p>
            <a:r>
              <a:rPr lang="en-US" dirty="0" smtClean="0"/>
              <a:t>Approximately 48 * 8 = 384 programmable keyboard shortcuts!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M-i-c  k-e-y  M-o-u-s-e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077200" cy="1371600"/>
          </a:xfrm>
        </p:spPr>
        <p:txBody>
          <a:bodyPr/>
          <a:lstStyle/>
          <a:p>
            <a:r>
              <a:rPr lang="en-US" dirty="0" smtClean="0"/>
              <a:t>Starting with SolidWorks 2010, SW supports “Mouse Gestures”, where the users can RMB click and drag across a portion of a circular ring.  Sections of the circular ring display programmable buttons.  Simply dragging the mouse pointer across the button initiates the command.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200400"/>
            <a:ext cx="23526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3200400"/>
            <a:ext cx="23336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M-i-c  k-e-y  M-o-u-s-e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077200" cy="5181600"/>
          </a:xfrm>
        </p:spPr>
        <p:txBody>
          <a:bodyPr/>
          <a:lstStyle/>
          <a:p>
            <a:r>
              <a:rPr lang="en-US" dirty="0" smtClean="0"/>
              <a:t>Set Mouse Gestures at Tools&gt;Customize&gt;Mouse Gestures</a:t>
            </a:r>
          </a:p>
          <a:p>
            <a:r>
              <a:rPr lang="en-US" dirty="0" smtClean="0"/>
              <a:t>I suggest programming mouse gestures that DON’T have keyboard shortcuts.  What’s the point in duplication?</a:t>
            </a:r>
          </a:p>
          <a:p>
            <a:r>
              <a:rPr lang="en-US" dirty="0" smtClean="0"/>
              <a:t>Separate lists for mouse gestures exist for the 4 main environments in SolidWorks:</a:t>
            </a:r>
          </a:p>
          <a:p>
            <a:pPr lvl="1"/>
            <a:r>
              <a:rPr lang="en-US" dirty="0" smtClean="0"/>
              <a:t>Sketching</a:t>
            </a:r>
          </a:p>
          <a:p>
            <a:pPr lvl="1"/>
            <a:r>
              <a:rPr lang="en-US" dirty="0" smtClean="0"/>
              <a:t> Parts</a:t>
            </a:r>
          </a:p>
          <a:p>
            <a:pPr lvl="1"/>
            <a:r>
              <a:rPr lang="en-US" dirty="0" smtClean="0"/>
              <a:t>Assemblies</a:t>
            </a:r>
          </a:p>
          <a:p>
            <a:pPr lvl="1"/>
            <a:r>
              <a:rPr lang="en-US" dirty="0" smtClean="0"/>
              <a:t>Drawings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2438400"/>
            <a:ext cx="4510841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Toolbars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1524000"/>
            <a:ext cx="448970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2209800"/>
            <a:ext cx="4323582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3150" y="3157538"/>
            <a:ext cx="44577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3810000"/>
            <a:ext cx="8848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00" y="5181600"/>
            <a:ext cx="20955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181600"/>
          </a:xfrm>
        </p:spPr>
        <p:txBody>
          <a:bodyPr/>
          <a:lstStyle/>
          <a:p>
            <a:r>
              <a:rPr lang="en-US" dirty="0" smtClean="0"/>
              <a:t>SolidWorks 2011 Standard has 39 built-in toolbars.  Toggle visibility at Tool&gt;Customize&gt;Toolbars. New toolbars are generally added only by “Add-ins”</a:t>
            </a:r>
          </a:p>
          <a:p>
            <a:r>
              <a:rPr lang="en-US" dirty="0" smtClean="0"/>
              <a:t>Toolbars can each be modified by adding or removing existing buttons from the pre-defined toolbars. Drag and drop </a:t>
            </a:r>
            <a:r>
              <a:rPr lang="en-US" dirty="0" smtClean="0"/>
              <a:t>icon from ‘Commands’ tab </a:t>
            </a:r>
            <a:r>
              <a:rPr lang="en-US" dirty="0" smtClean="0"/>
              <a:t>on to add/off to remove</a:t>
            </a:r>
          </a:p>
          <a:p>
            <a:r>
              <a:rPr lang="en-US" dirty="0" smtClean="0"/>
              <a:t>CommandManager tabs are basically equal to Toolbars, and can be created from scratch.  Drag and drop icons to/from like above</a:t>
            </a:r>
          </a:p>
          <a:p>
            <a:r>
              <a:rPr lang="en-US" dirty="0" smtClean="0"/>
              <a:t>Macros toolbar is treated a bit special by </a:t>
            </a:r>
            <a:r>
              <a:rPr lang="en-US" dirty="0" smtClean="0"/>
              <a:t>‘Copy </a:t>
            </a:r>
            <a:r>
              <a:rPr lang="en-US" dirty="0" smtClean="0"/>
              <a:t>Settings </a:t>
            </a:r>
            <a:r>
              <a:rPr lang="en-US" dirty="0" smtClean="0"/>
              <a:t>Wizard’ </a:t>
            </a:r>
            <a:r>
              <a:rPr lang="en-US" dirty="0" smtClean="0"/>
              <a:t>in that it can be isolated for Copy/Restore purposes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Toolbars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4724400" cy="3048000"/>
          </a:xfrm>
        </p:spPr>
        <p:txBody>
          <a:bodyPr/>
          <a:lstStyle/>
          <a:p>
            <a:r>
              <a:rPr lang="en-US" dirty="0" smtClean="0"/>
              <a:t>CommandManager: Enabled at Tools&gt;Customize&gt;Toolbars</a:t>
            </a:r>
          </a:p>
          <a:p>
            <a:endParaRPr lang="en-US" dirty="0" smtClean="0"/>
          </a:p>
          <a:p>
            <a:r>
              <a:rPr lang="en-US" dirty="0" smtClean="0"/>
              <a:t>When creating your own toolbar buttons, don’t be afraid to “create” icons for the new buttons:</a:t>
            </a:r>
          </a:p>
          <a:p>
            <a:pPr lvl="1"/>
            <a:r>
              <a:rPr lang="en-US" dirty="0" smtClean="0"/>
              <a:t>Cut and paste icons or screen shots into “Paint”, crop to 16 x 16 bits, save as file type .bmp.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1752600"/>
            <a:ext cx="35433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Menus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3733800" cy="5410200"/>
          </a:xfrm>
        </p:spPr>
        <p:txBody>
          <a:bodyPr/>
          <a:lstStyle/>
          <a:p>
            <a:r>
              <a:rPr lang="en-US" dirty="0" smtClean="0"/>
              <a:t>Standard Menus can be customized to remove options, or restore those already removed.</a:t>
            </a:r>
          </a:p>
          <a:p>
            <a:r>
              <a:rPr lang="en-US" dirty="0" smtClean="0"/>
              <a:t>To add new menu selections, Tools&gt;Customize&gt;Menus</a:t>
            </a:r>
          </a:p>
          <a:p>
            <a:pPr lvl="1"/>
            <a:r>
              <a:rPr lang="en-US" dirty="0" smtClean="0"/>
              <a:t>Top two selections are the new command being added</a:t>
            </a:r>
          </a:p>
          <a:p>
            <a:pPr lvl="1"/>
            <a:r>
              <a:rPr lang="en-US" dirty="0" smtClean="0"/>
              <a:t>Bottom 3 selections are the menu being added, and the command name added into the menu</a:t>
            </a:r>
          </a:p>
          <a:p>
            <a:r>
              <a:rPr lang="en-US" dirty="0" smtClean="0"/>
              <a:t>Click “Add” to have “Make Normal” command added to the “Tools” menu in this picture</a:t>
            </a:r>
          </a:p>
          <a:p>
            <a:pPr lvl="1"/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7097" y="1143000"/>
            <a:ext cx="5266249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Options allows full RMB menus (to eliminate “  “ from the bottom of shortcut menus)  and complete icon set in Shortcuts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3657600"/>
            <a:ext cx="61722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 rot="16200000">
            <a:off x="5145733" y="1102667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"/>
              </a:rPr>
              <a:t>«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3200400" y="4267200"/>
            <a:ext cx="1371600" cy="1828800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04800" y="152400"/>
            <a:ext cx="6705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8. Materials database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04800" y="152400"/>
            <a:ext cx="6705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9. Hole Wizard database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262187"/>
            <a:ext cx="5656385" cy="459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“Out of the box” standards (ANSI Inch, ANSI Metric, etc) cannot be modified</a:t>
            </a:r>
          </a:p>
          <a:p>
            <a:r>
              <a:rPr lang="en-US" dirty="0" smtClean="0"/>
              <a:t>Create </a:t>
            </a:r>
            <a:r>
              <a:rPr lang="en-US" dirty="0" smtClean="0"/>
              <a:t>your </a:t>
            </a:r>
            <a:r>
              <a:rPr lang="en-US" dirty="0" smtClean="0"/>
              <a:t>company “standard”, add</a:t>
            </a:r>
            <a:r>
              <a:rPr lang="en-US" smtClean="0"/>
              <a:t>, </a:t>
            </a:r>
            <a:r>
              <a:rPr lang="en-US" smtClean="0"/>
              <a:t>modify, enable </a:t>
            </a:r>
            <a:r>
              <a:rPr lang="en-US" dirty="0" smtClean="0"/>
              <a:t>or disable sizes as needed at Tools&gt;Options&gt;System Options&gt;</a:t>
            </a:r>
            <a:r>
              <a:rPr lang="en-US" dirty="0" err="1" smtClean="0"/>
              <a:t>HoleWizard</a:t>
            </a:r>
            <a:r>
              <a:rPr lang="en-US" dirty="0" smtClean="0"/>
              <a:t>/Toolbox&gt;Configure</a:t>
            </a:r>
          </a:p>
          <a:p>
            <a:r>
              <a:rPr lang="en-US" dirty="0" smtClean="0"/>
              <a:t>See the presentation “Effective Use of the Hole Wizard” – at SolidWorks World Proceedings, 2008, 2009, 2010 and 2011 or </a:t>
            </a:r>
            <a:r>
              <a:rPr lang="en-US" dirty="0" smtClean="0">
                <a:hlinkClick r:id="rId3"/>
              </a:rPr>
              <a:t>www.cadspeedupllc.com</a:t>
            </a:r>
            <a:r>
              <a:rPr lang="en-US" dirty="0" smtClean="0"/>
              <a:t> – for detailed outline of modification procedure.</a:t>
            </a:r>
          </a:p>
          <a:p>
            <a:r>
              <a:rPr lang="en-US" dirty="0" smtClean="0"/>
              <a:t>Support the created standard by updating the ‘calloutformat.txt’ file by adding a section with the new standard’s name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1" y="3886200"/>
            <a:ext cx="405173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00_236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Macros are programs supported and ran by calling SolidWorks functions, giving access to SolidWorks functionality, along with spreadsheet, text, database, etc, functionality of other programs installed on the machine.</a:t>
            </a:r>
          </a:p>
          <a:p>
            <a:r>
              <a:rPr lang="en-US" dirty="0" smtClean="0"/>
              <a:t>Simplest macros are “Visual Basic for Applications”, or VBA code, and can be run from Tools&gt;Macro&gt;Run, or can be assigned a shortcut key, or a toolbar button</a:t>
            </a:r>
          </a:p>
          <a:p>
            <a:r>
              <a:rPr lang="en-US" dirty="0" smtClean="0"/>
              <a:t>Higher end code is .NET compatible, using Visual Studio languages (Visual Basic, Visual C, etc.), and can be run from Tools&gt;Macro&gt;Run, or can be assigned to a shortcut key, or a toolbar button, and in addition can run independent of SolidWorks, or even be a stand-alone application that might launch SolidWorks from within the macro</a:t>
            </a:r>
          </a:p>
          <a:p>
            <a:r>
              <a:rPr lang="en-US" dirty="0" smtClean="0"/>
              <a:t>Basically anything that is doable in SolidWorks can (or should) be programmable in a macro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04800" y="152400"/>
            <a:ext cx="6705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10. Macros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 descr="Logo_we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2775" y="914400"/>
            <a:ext cx="4721225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itle 1"/>
          <p:cNvSpPr>
            <a:spLocks noGrp="1"/>
          </p:cNvSpPr>
          <p:nvPr>
            <p:ph type="title"/>
          </p:nvPr>
        </p:nvSpPr>
        <p:spPr>
          <a:xfrm>
            <a:off x="301752" y="155448"/>
            <a:ext cx="6858000" cy="612648"/>
          </a:xfrm>
        </p:spPr>
        <p:txBody>
          <a:bodyPr/>
          <a:lstStyle/>
          <a:p>
            <a:r>
              <a:rPr lang="en-US" sz="2400" dirty="0" smtClean="0"/>
              <a:t>Questions: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600200"/>
            <a:ext cx="4572000" cy="4525963"/>
          </a:xfrm>
        </p:spPr>
        <p:txBody>
          <a:bodyPr>
            <a:normAutofit/>
          </a:bodyPr>
          <a:lstStyle/>
          <a:p>
            <a:pPr marL="164592" indent="-164592">
              <a:spcBef>
                <a:spcPts val="432"/>
              </a:spcBef>
              <a:buClr>
                <a:schemeClr val="accent6"/>
              </a:buClr>
              <a:buFont typeface="Arial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Contact:</a:t>
            </a:r>
          </a:p>
          <a:p>
            <a:pPr marL="164592" indent="-164592">
              <a:spcBef>
                <a:spcPts val="432"/>
              </a:spcBef>
              <a:buClr>
                <a:schemeClr val="accent6"/>
              </a:buClr>
              <a:buFont typeface="Arial"/>
              <a:buNone/>
              <a:defRPr/>
            </a:pPr>
            <a:r>
              <a:rPr lang="en-US" sz="2400" dirty="0" smtClean="0">
                <a:solidFill>
                  <a:srgbClr val="0070C0"/>
                </a:solidFill>
                <a:cs typeface="Arial" pitchFamily="34" charset="0"/>
              </a:rPr>
              <a:t>Brian Lindahl, PE, CSWP</a:t>
            </a:r>
          </a:p>
          <a:p>
            <a:pPr lvl="1">
              <a:buClr>
                <a:schemeClr val="accent6"/>
              </a:buClr>
              <a:buFont typeface="Wingdings" charset="2"/>
              <a:buNone/>
              <a:defRPr/>
            </a:pPr>
            <a:r>
              <a:rPr lang="en-US" sz="2400" dirty="0" smtClean="0">
                <a:solidFill>
                  <a:srgbClr val="0070C0"/>
                </a:solidFill>
                <a:cs typeface="Arial" pitchFamily="34" charset="0"/>
              </a:rPr>
              <a:t>Senior Engineer</a:t>
            </a:r>
          </a:p>
          <a:p>
            <a:pPr lvl="1">
              <a:buClr>
                <a:schemeClr val="accent6"/>
              </a:buClr>
              <a:buFont typeface="Wingdings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CAD_Speed-Up, LLC</a:t>
            </a:r>
          </a:p>
          <a:p>
            <a:pPr lvl="1">
              <a:buClr>
                <a:schemeClr val="accent6"/>
              </a:buClr>
              <a:buFont typeface="Wingdings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2105 81</a:t>
            </a:r>
            <a:r>
              <a:rPr lang="en-US" sz="2400" baseline="30000" dirty="0" smtClean="0">
                <a:solidFill>
                  <a:schemeClr val="tx1"/>
                </a:solidFill>
                <a:cs typeface="Arial" pitchFamily="34" charset="0"/>
              </a:rPr>
              <a:t>st</a:t>
            </a: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 Street</a:t>
            </a:r>
          </a:p>
          <a:p>
            <a:pPr lvl="1">
              <a:buClr>
                <a:schemeClr val="accent6"/>
              </a:buClr>
              <a:buFont typeface="Wingdings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Somerset, WI 54025</a:t>
            </a:r>
          </a:p>
          <a:p>
            <a:pPr lvl="1">
              <a:buClr>
                <a:schemeClr val="accent6"/>
              </a:buClr>
              <a:buFont typeface="Wingdings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cs typeface="Arial" pitchFamily="34" charset="0"/>
                <a:hlinkClick r:id="rId4"/>
              </a:rPr>
              <a:t>brian@cadspeedupllc.com</a:t>
            </a:r>
            <a:endParaRPr lang="en-US" sz="2400" dirty="0" smtClean="0">
              <a:solidFill>
                <a:schemeClr val="tx1"/>
              </a:solidFill>
              <a:cs typeface="Arial" pitchFamily="34" charset="0"/>
            </a:endParaRPr>
          </a:p>
          <a:p>
            <a:pPr lvl="1">
              <a:buClr>
                <a:schemeClr val="accent6"/>
              </a:buClr>
              <a:buFont typeface="Wingdings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715-781-2881</a:t>
            </a:r>
          </a:p>
          <a:p>
            <a:pPr marL="164592" indent="-164592">
              <a:spcBef>
                <a:spcPts val="432"/>
              </a:spcBef>
              <a:buClr>
                <a:schemeClr val="accent6"/>
              </a:buClr>
              <a:buFont typeface="Wingdings" pitchFamily="2" charset="2"/>
              <a:buChar char="§"/>
              <a:defRPr/>
            </a:pPr>
            <a:endParaRPr lang="en-US" sz="2400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38917" name="Picture 4" descr="RightMid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990600"/>
            <a:ext cx="15113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Box 5"/>
          <p:cNvSpPr txBox="1">
            <a:spLocks noChangeArrowheads="1"/>
          </p:cNvSpPr>
          <p:nvPr/>
        </p:nvSpPr>
        <p:spPr bwMode="auto">
          <a:xfrm>
            <a:off x="5257800" y="3246438"/>
            <a:ext cx="38862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dirty="0">
                <a:solidFill>
                  <a:srgbClr val="FF0000"/>
                </a:solidFill>
                <a:cs typeface="Arial" pitchFamily="34" charset="0"/>
              </a:rPr>
              <a:t>THANK YOU!!</a:t>
            </a:r>
          </a:p>
          <a:p>
            <a:pPr eaLnBrk="0" hangingPunct="0"/>
            <a:endParaRPr lang="en-US" dirty="0">
              <a:solidFill>
                <a:srgbClr val="FF0000"/>
              </a:solidFill>
              <a:cs typeface="Arial" pitchFamily="34" charset="0"/>
            </a:endParaRPr>
          </a:p>
          <a:p>
            <a:pPr eaLnBrk="0" hangingPunct="0"/>
            <a:r>
              <a:rPr lang="en-US" dirty="0">
                <a:solidFill>
                  <a:srgbClr val="FF0000"/>
                </a:solidFill>
                <a:cs typeface="Arial" pitchFamily="34" charset="0"/>
              </a:rPr>
              <a:t>“Do what is good and right”  Deut 6:18.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 for Customization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System Options (5 to 10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Document Options (2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Keyboard (2 to 5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Mouse (2 to 5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Toolbars (2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Menus (2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Options (2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Materials Database (5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Hole Wizard/Hole Calloutformat.txt (5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Macros (30 to 45 minutes)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Questions (1 to 15 minutes)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System Options	</a:t>
            </a:r>
            <a:endParaRPr lang="en-US" dirty="0"/>
          </a:p>
        </p:txBody>
      </p:sp>
      <p:pic>
        <p:nvPicPr>
          <p:cNvPr id="5" name="Content Placeholder 4" descr="WarnB4SaveWithError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6600" y="838200"/>
            <a:ext cx="4791075" cy="1495425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28600" y="1219200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Settings optimized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 performance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should already know if my models have errors – Don’t notify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 and slow me down when saving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800" kern="0" baseline="0" dirty="0" smtClean="0">
                <a:latin typeface="+mn-lt"/>
                <a:ea typeface="+mn-ea"/>
                <a:cs typeface="+mn-cs"/>
              </a:rPr>
              <a:t>If</a:t>
            </a:r>
            <a:r>
              <a:rPr lang="en-US" sz="1800" kern="0" dirty="0" smtClean="0">
                <a:latin typeface="+mn-lt"/>
                <a:ea typeface="+mn-ea"/>
                <a:cs typeface="+mn-cs"/>
              </a:rPr>
              <a:t> I record a Macro, it will need editing to make the code usable and versatile enough to use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SysOptGenBottomHal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2514600"/>
            <a:ext cx="4200525" cy="1562100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228600" y="4114800"/>
            <a:ext cx="8763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800" kern="0" dirty="0" smtClean="0">
                <a:latin typeface="+mn-lt"/>
                <a:ea typeface="+mn-ea"/>
                <a:cs typeface="+mn-cs"/>
              </a:rPr>
              <a:t>Option can automatically re-order FeatureTree to allow error-free rebuild.  I’d rather diagnose errors first manually – the design intent may require re-ordering.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Again, I should know when errors exist.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Don’t prompt me with each rebuild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800" kern="0" baseline="0" dirty="0" smtClean="0">
                <a:latin typeface="+mn-lt"/>
                <a:ea typeface="+mn-ea"/>
                <a:cs typeface="+mn-cs"/>
              </a:rPr>
              <a:t>If you/your</a:t>
            </a:r>
            <a:r>
              <a:rPr lang="en-US" sz="1800" kern="0" dirty="0" smtClean="0">
                <a:latin typeface="+mn-lt"/>
                <a:ea typeface="+mn-ea"/>
                <a:cs typeface="+mn-cs"/>
              </a:rPr>
              <a:t> company uses a Custom Property to capture the main component description, it can be mapped to the FeatureTree here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800" kern="0" dirty="0" smtClean="0">
                <a:latin typeface="+mn-lt"/>
                <a:ea typeface="+mn-ea"/>
                <a:cs typeface="+mn-cs"/>
              </a:rPr>
              <a:t>This can only distract me from my work.  News from SW can wait.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3332698" y="1121963"/>
            <a:ext cx="582954" cy="227665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858021" y="1905000"/>
            <a:ext cx="2704197" cy="209821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4970696" y="2514600"/>
            <a:ext cx="2322836" cy="211265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4957695" y="2870199"/>
            <a:ext cx="1698790" cy="187325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975225" y="3089275"/>
            <a:ext cx="2612996" cy="206375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4988030" y="3323909"/>
            <a:ext cx="4116967" cy="235267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4966362" y="3581401"/>
            <a:ext cx="1967477" cy="171540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 uiExpand="1" build="p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0" grpId="0" animBg="1"/>
      <p:bldP spid="20" grpId="1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System Options –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3505200" cy="5181600"/>
          </a:xfrm>
        </p:spPr>
        <p:txBody>
          <a:bodyPr/>
          <a:lstStyle/>
          <a:p>
            <a:r>
              <a:rPr lang="en-US" dirty="0" smtClean="0"/>
              <a:t>Clear the “High quality…” for ultimate speed settings – looks bad though</a:t>
            </a:r>
          </a:p>
          <a:p>
            <a:r>
              <a:rPr lang="en-US" dirty="0" smtClean="0"/>
              <a:t>Load assemblies lightweight – know the results – especially with Feature driven component patterns</a:t>
            </a:r>
          </a:p>
          <a:p>
            <a:r>
              <a:rPr lang="en-US" dirty="0" smtClean="0"/>
              <a:t>Mate animation speed is Off</a:t>
            </a:r>
          </a:p>
          <a:p>
            <a:r>
              <a:rPr lang="en-US" dirty="0" smtClean="0"/>
              <a:t>No preview during open</a:t>
            </a:r>
            <a:endParaRPr lang="en-US" dirty="0"/>
          </a:p>
        </p:txBody>
      </p:sp>
      <p:pic>
        <p:nvPicPr>
          <p:cNvPr id="5" name="Picture 4" descr="SysOptPerfChang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0" y="838200"/>
            <a:ext cx="5048250" cy="424815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5740400" y="971550"/>
            <a:ext cx="1879600" cy="400050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5715000" y="2286000"/>
            <a:ext cx="2286000" cy="228600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934200" y="3429000"/>
            <a:ext cx="336550" cy="685800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5638800" y="4800600"/>
            <a:ext cx="1828800" cy="228600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System Options - Assemblies</a:t>
            </a:r>
            <a:endParaRPr lang="en-US" dirty="0"/>
          </a:p>
        </p:txBody>
      </p:sp>
      <p:pic>
        <p:nvPicPr>
          <p:cNvPr id="5" name="Content Placeholder 4" descr="SysOptAssemChange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48125" y="1600200"/>
            <a:ext cx="5095875" cy="2686050"/>
          </a:xfrm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33400" y="1219200"/>
            <a:ext cx="3505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Check “Save to external file” for (human) compatibility reasons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Consider smaller threshold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 using Large Assembly Mode.  Maybe 100 or 200. 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Suspend automatic rebuild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can be good, but you may find yourself using “&lt;Ctrl-Q&gt;” so much that it is counter-productive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5677133" y="1997094"/>
            <a:ext cx="1980265" cy="201954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8305800" y="2872226"/>
            <a:ext cx="762000" cy="225328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008114" y="4038600"/>
            <a:ext cx="1531480" cy="219250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6" grpId="0" animBg="1"/>
      <p:bldP spid="6" grpId="1" animBg="1"/>
      <p:bldP spid="8" grpId="0" animBg="1"/>
      <p:bldP spid="8" grpId="1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System Options - View</a:t>
            </a:r>
            <a:endParaRPr lang="en-US" dirty="0"/>
          </a:p>
        </p:txBody>
      </p:sp>
      <p:pic>
        <p:nvPicPr>
          <p:cNvPr id="5" name="Content Placeholder 4" descr="SysOptViewChange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14825" y="1981200"/>
            <a:ext cx="4829175" cy="1866900"/>
          </a:xfrm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33400" y="1219200"/>
            <a:ext cx="3505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three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are only “Wow factors”.  Set to off for best performance.  It is like “instant solve”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System Options – Backup/Recovery</a:t>
            </a:r>
            <a:endParaRPr lang="en-US" dirty="0"/>
          </a:p>
        </p:txBody>
      </p:sp>
      <p:pic>
        <p:nvPicPr>
          <p:cNvPr id="5" name="Content Placeholder 4" descr="SysOptBackupChange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5600" y="3429000"/>
            <a:ext cx="5972175" cy="2600325"/>
          </a:xfrm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52400" y="1143000"/>
            <a:ext cx="7772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only takes one recovered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crash to offset months or even years of the time it takes for the computer to make the backup files.  Use it!</a:t>
            </a:r>
          </a:p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800" kern="0" baseline="0" dirty="0" smtClean="0">
                <a:latin typeface="+mn-lt"/>
                <a:ea typeface="+mn-ea"/>
                <a:cs typeface="+mn-cs"/>
              </a:rPr>
              <a:t>At the same time, don’t RELY on it.</a:t>
            </a:r>
            <a:r>
              <a:rPr lang="en-US" sz="1800" kern="0" dirty="0" smtClean="0">
                <a:latin typeface="+mn-lt"/>
                <a:ea typeface="+mn-ea"/>
                <a:cs typeface="+mn-cs"/>
              </a:rPr>
              <a:t>  Always save any work of “value” frequently!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" y="152400"/>
            <a:ext cx="6705600" cy="609600"/>
          </a:xfrm>
        </p:spPr>
        <p:txBody>
          <a:bodyPr/>
          <a:lstStyle/>
          <a:p>
            <a:r>
              <a:rPr lang="en-US" dirty="0" smtClean="0"/>
              <a:t>2. Document Properties – Image Quality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800600" y="155448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SolidWorks Technical Summit 2011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95700" y="2133600"/>
            <a:ext cx="54483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52400" y="1143000"/>
            <a:ext cx="3505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0" fontAlgn="base" latinLnBrk="0" hangingPunct="0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Image quality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does </a:t>
            </a:r>
            <a:r>
              <a:rPr kumimoji="0" lang="en-US" sz="18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affect model accuracy.  Image quality is how much work the graphics card does to put a picture of the model on the screen.  Set to as low as possible, then when you get comfortable with what models look like, change the templates setting a bit lower still, until working “roughly” in the middle to left-of-center on the scale (industry dependant!)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W2010 PPT template [PPT2007]">
  <a:themeElements>
    <a:clrScheme name="SWW2011">
      <a:dk1>
        <a:srgbClr val="000000"/>
      </a:dk1>
      <a:lt1>
        <a:srgbClr val="FFFFFF"/>
      </a:lt1>
      <a:dk2>
        <a:srgbClr val="F68B1F"/>
      </a:dk2>
      <a:lt2>
        <a:srgbClr val="4E4E4E"/>
      </a:lt2>
      <a:accent1>
        <a:srgbClr val="00B6CE"/>
      </a:accent1>
      <a:accent2>
        <a:srgbClr val="DE4814"/>
      </a:accent2>
      <a:accent3>
        <a:srgbClr val="84587E"/>
      </a:accent3>
      <a:accent4>
        <a:srgbClr val="FFC64C"/>
      </a:accent4>
      <a:accent5>
        <a:srgbClr val="419B37"/>
      </a:accent5>
      <a:accent6>
        <a:srgbClr val="717479"/>
      </a:accent6>
      <a:hlink>
        <a:srgbClr val="00B6CE"/>
      </a:hlink>
      <a:folHlink>
        <a:srgbClr val="A4554E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108" charset="0"/>
            <a:ea typeface="ＭＳ Ｐゴシック" pitchFamily="108" charset="-128"/>
            <a:cs typeface="ＭＳ Ｐゴシック" pitchFamily="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108" charset="0"/>
            <a:ea typeface="ＭＳ Ｐゴシック" pitchFamily="108" charset="-128"/>
            <a:cs typeface="ＭＳ Ｐゴシック" pitchFamily="108" charset="-128"/>
          </a:defRPr>
        </a:defPPr>
      </a:lstStyle>
    </a:lnDef>
  </a:objectDefaults>
  <a:extraClrSchemeLst>
    <a:extraClrScheme>
      <a:clrScheme name="Blank Presentation 1">
        <a:dk1>
          <a:srgbClr val="27200A"/>
        </a:dk1>
        <a:lt1>
          <a:srgbClr val="FFFFFF"/>
        </a:lt1>
        <a:dk2>
          <a:srgbClr val="F98B1F"/>
        </a:dk2>
        <a:lt2>
          <a:srgbClr val="BABCBE"/>
        </a:lt2>
        <a:accent1>
          <a:srgbClr val="C9D6A6"/>
        </a:accent1>
        <a:accent2>
          <a:srgbClr val="F68B1F"/>
        </a:accent2>
        <a:accent3>
          <a:srgbClr val="FFFFFF"/>
        </a:accent3>
        <a:accent4>
          <a:srgbClr val="201A07"/>
        </a:accent4>
        <a:accent5>
          <a:srgbClr val="E1E8D0"/>
        </a:accent5>
        <a:accent6>
          <a:srgbClr val="DF7D1B"/>
        </a:accent6>
        <a:hlink>
          <a:srgbClr val="88CBDF"/>
        </a:hlink>
        <a:folHlink>
          <a:srgbClr val="AAA2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2739</TotalTime>
  <Words>1340</Words>
  <Application>Microsoft Office PowerPoint</Application>
  <PresentationFormat>On-screen Show (4:3)</PresentationFormat>
  <Paragraphs>133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SWW2010 PPT template [PPT2007]</vt:lpstr>
      <vt:lpstr>SolidWorks Customization</vt:lpstr>
      <vt:lpstr>Slide 2</vt:lpstr>
      <vt:lpstr>Topics for Customization</vt:lpstr>
      <vt:lpstr>1. System Options </vt:lpstr>
      <vt:lpstr>1. System Options – Performance</vt:lpstr>
      <vt:lpstr>1. System Options - Assemblies</vt:lpstr>
      <vt:lpstr>1. System Options - View</vt:lpstr>
      <vt:lpstr>1. System Options – Backup/Recovery</vt:lpstr>
      <vt:lpstr>2. Document Properties – Image Quality</vt:lpstr>
      <vt:lpstr>3. Keyboard</vt:lpstr>
      <vt:lpstr>3. Keyboard</vt:lpstr>
      <vt:lpstr>4. M-i-c  k-e-y  M-o-u-s-e</vt:lpstr>
      <vt:lpstr>4. M-i-c  k-e-y  M-o-u-s-e</vt:lpstr>
      <vt:lpstr>5. Toolbars</vt:lpstr>
      <vt:lpstr>5. Toolbars</vt:lpstr>
      <vt:lpstr>6. Menus</vt:lpstr>
      <vt:lpstr>7. Options</vt:lpstr>
      <vt:lpstr>Slide 18</vt:lpstr>
      <vt:lpstr>Slide 19</vt:lpstr>
      <vt:lpstr>Slide 20</vt:lpstr>
      <vt:lpstr>Questions: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Large Assemblies Faster</dc:title>
  <dc:creator>Stuart McCoy</dc:creator>
  <cp:lastModifiedBy>Brian Lindahl </cp:lastModifiedBy>
  <cp:revision>152</cp:revision>
  <dcterms:created xsi:type="dcterms:W3CDTF">2010-09-02T13:18:40Z</dcterms:created>
  <dcterms:modified xsi:type="dcterms:W3CDTF">2011-07-16T17:58:10Z</dcterms:modified>
</cp:coreProperties>
</file>