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56" r:id="rId3"/>
    <p:sldId id="258" r:id="rId4"/>
    <p:sldId id="268" r:id="rId5"/>
    <p:sldId id="276" r:id="rId6"/>
    <p:sldId id="289" r:id="rId7"/>
    <p:sldId id="269" r:id="rId8"/>
    <p:sldId id="292" r:id="rId9"/>
    <p:sldId id="270" r:id="rId10"/>
    <p:sldId id="267" r:id="rId11"/>
    <p:sldId id="259" r:id="rId12"/>
    <p:sldId id="277" r:id="rId13"/>
    <p:sldId id="278" r:id="rId14"/>
    <p:sldId id="284" r:id="rId15"/>
    <p:sldId id="262" r:id="rId16"/>
    <p:sldId id="271" r:id="rId17"/>
    <p:sldId id="293" r:id="rId18"/>
    <p:sldId id="290" r:id="rId19"/>
    <p:sldId id="291" r:id="rId20"/>
    <p:sldId id="261" r:id="rId21"/>
    <p:sldId id="272" r:id="rId22"/>
    <p:sldId id="263" r:id="rId23"/>
    <p:sldId id="281" r:id="rId24"/>
    <p:sldId id="288" r:id="rId25"/>
    <p:sldId id="287" r:id="rId26"/>
    <p:sldId id="279" r:id="rId27"/>
    <p:sldId id="264" r:id="rId28"/>
    <p:sldId id="273" r:id="rId29"/>
    <p:sldId id="274" r:id="rId30"/>
    <p:sldId id="280" r:id="rId31"/>
    <p:sldId id="275" r:id="rId32"/>
    <p:sldId id="260" r:id="rId33"/>
    <p:sldId id="265" r:id="rId34"/>
    <p:sldId id="266" r:id="rId35"/>
    <p:sldId id="282" r:id="rId36"/>
    <p:sldId id="283" r:id="rId37"/>
    <p:sldId id="285" r:id="rId38"/>
    <p:sldId id="286" r:id="rId39"/>
    <p:sldId id="295" r:id="rId40"/>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84" y="-216"/>
      </p:cViewPr>
      <p:guideLst>
        <p:guide orient="horz" pos="180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B07F89-C182-49B9-A4E5-9DDC60D111D4}" type="datetimeFigureOut">
              <a:rPr lang="en-US" smtClean="0"/>
              <a:pPr/>
              <a:t>8/18/2008</a:t>
            </a:fld>
            <a:endParaRPr lang="en-US" dirty="0"/>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549FCF-DDE0-423F-9C64-DEFAD30BCD5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r>
              <a:rPr lang="en-US" dirty="0" smtClean="0"/>
              <a:t>The plane created</a:t>
            </a:r>
            <a:r>
              <a:rPr lang="en-US" baseline="0" dirty="0" smtClean="0"/>
              <a:t> to be the home of the weldment profile is a great reference for the first or second face in defining the drawing view orientation.</a:t>
            </a:r>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96AF5-6275-43D0-9D22-3DDAEE163178}"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549FCF-DDE0-423F-9C64-DEFAD30BCD50}"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5"/>
            <a:ext cx="2057400" cy="48762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865"/>
            <a:ext cx="6019800" cy="48762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B71DCA-73F1-448B-9606-57DBBC6802F3}" type="datetimeFigureOut">
              <a:rPr lang="en-US" smtClean="0"/>
              <a:pPr/>
              <a:t>8/18/2008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2FB33C-CD9C-4686-BBE8-5156A230F51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BB71DCA-73F1-448B-9606-57DBBC6802F3}" type="datetimeFigureOut">
              <a:rPr lang="en-US" smtClean="0"/>
              <a:pPr/>
              <a:t>8/18/2008</a:t>
            </a:fld>
            <a:endParaRPr lang="en-US" dirty="0"/>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72FB33C-CD9C-4686-BBE8-5156A230F51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hyperlink" Target="SolidWorks/Table.SLDPRT"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hyperlink" Target="SolidWorks/Weldment-BasicsAndBeyond/EndCap_CornerTreatmentOverride.SLDPRT"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0.jpeg"/><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mailto:brian@cadspeedupllc.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hyperlink" Target="SolidWorks/Weldment-BasicsAndBeyond/3DSketch.SLDPRT" TargetMode="Externa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SolidWorks/Weldment-BasicsAndBeyond/UsingPlanesIn3DSketch.SLDPRT" TargetMode="Externa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SolidWorks Technical Summit-Minnesota</a:t>
            </a:r>
            <a:endParaRPr lang="en-US" sz="2800" dirty="0">
              <a:latin typeface="Arial" pitchFamily="34" charset="0"/>
            </a:endParaRPr>
          </a:p>
        </p:txBody>
      </p:sp>
      <p:sp>
        <p:nvSpPr>
          <p:cNvPr id="3" name="Subtitle 2"/>
          <p:cNvSpPr>
            <a:spLocks noGrp="1"/>
          </p:cNvSpPr>
          <p:nvPr>
            <p:ph type="subTitle" idx="1"/>
          </p:nvPr>
        </p:nvSpPr>
        <p:spPr>
          <a:xfrm>
            <a:off x="457200" y="952500"/>
            <a:ext cx="6400800" cy="3810000"/>
          </a:xfrm>
        </p:spPr>
        <p:txBody>
          <a:bodyPr vert="horz" lIns="91440" tIns="45720" rIns="91440" bIns="45720" rtlCol="0">
            <a:normAutofit/>
          </a:bodyPr>
          <a:lstStyle/>
          <a:p>
            <a:pPr algn="l">
              <a:buClr>
                <a:schemeClr val="accent6"/>
              </a:buClr>
              <a:buSzPct val="90000"/>
            </a:pPr>
            <a:r>
              <a:rPr lang="en-US" sz="2400" dirty="0" smtClean="0">
                <a:solidFill>
                  <a:schemeClr val="tx1"/>
                </a:solidFill>
                <a:latin typeface="Arial" pitchFamily="34" charset="0"/>
                <a:cs typeface="Arial" pitchFamily="34" charset="0"/>
              </a:rPr>
              <a:t>Weldments-Basics and Beyond</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algn="l">
              <a:buClr>
                <a:schemeClr val="accent6"/>
              </a:buClr>
              <a:buSzPct val="90000"/>
            </a:pPr>
            <a:r>
              <a:rPr lang="en-US" sz="2400" dirty="0" smtClean="0">
                <a:solidFill>
                  <a:schemeClr val="tx1"/>
                </a:solidFill>
                <a:latin typeface="Arial" pitchFamily="34" charset="0"/>
                <a:cs typeface="Arial" pitchFamily="34" charset="0"/>
              </a:rPr>
              <a:t>by</a:t>
            </a:r>
          </a:p>
          <a:p>
            <a:pPr algn="l">
              <a:buClr>
                <a:schemeClr val="accent6"/>
              </a:buClr>
              <a:buSzPct val="90000"/>
            </a:pPr>
            <a:r>
              <a:rPr lang="en-US" sz="2400" dirty="0" smtClean="0">
                <a:solidFill>
                  <a:schemeClr val="tx1"/>
                </a:solidFill>
                <a:latin typeface="Arial" pitchFamily="34" charset="0"/>
                <a:cs typeface="Arial" pitchFamily="34" charset="0"/>
              </a:rPr>
              <a:t>Brian Lindahl, P.E., CSWA, CSWP</a:t>
            </a:r>
          </a:p>
          <a:p>
            <a:pPr algn="l">
              <a:buClr>
                <a:schemeClr val="accent6"/>
              </a:buClr>
              <a:buSzPct val="90000"/>
            </a:pPr>
            <a:r>
              <a:rPr lang="en-US" sz="2400" dirty="0" smtClean="0">
                <a:solidFill>
                  <a:schemeClr val="tx1"/>
                </a:solidFill>
                <a:latin typeface="Arial" pitchFamily="34" charset="0"/>
                <a:cs typeface="Arial" pitchFamily="34" charset="0"/>
              </a:rPr>
              <a:t>Senior Engineer</a:t>
            </a:r>
          </a:p>
          <a:p>
            <a:pPr algn="l">
              <a:buClr>
                <a:schemeClr val="accent6"/>
              </a:buClr>
              <a:buSzPct val="90000"/>
            </a:pPr>
            <a:r>
              <a:rPr lang="en-US" sz="2400" dirty="0" smtClean="0">
                <a:solidFill>
                  <a:schemeClr val="tx1"/>
                </a:solidFill>
                <a:latin typeface="Arial" pitchFamily="34" charset="0"/>
                <a:cs typeface="Arial" pitchFamily="34" charset="0"/>
              </a:rPr>
              <a:t>CAD_Speed-Up, LLC</a:t>
            </a:r>
          </a:p>
          <a:p>
            <a:pPr algn="l">
              <a:buClr>
                <a:schemeClr val="accent6"/>
              </a:buClr>
              <a:buSzPct val="90000"/>
            </a:pPr>
            <a:endParaRPr lang="en-US" sz="2400" dirty="0">
              <a:solidFill>
                <a:schemeClr val="tx1"/>
              </a:solidFill>
              <a:latin typeface="Arial" pitchFamily="34" charset="0"/>
              <a:cs typeface="Arial" pitchFamily="34" charset="0"/>
            </a:endParaRPr>
          </a:p>
          <a:p>
            <a:pPr algn="l">
              <a:buClr>
                <a:schemeClr val="accent6"/>
              </a:buClr>
              <a:buSzPct val="90000"/>
            </a:pPr>
            <a:r>
              <a:rPr lang="en-US" sz="2400" dirty="0" smtClean="0">
                <a:solidFill>
                  <a:schemeClr val="tx1"/>
                </a:solidFill>
                <a:latin typeface="Arial" pitchFamily="34" charset="0"/>
                <a:cs typeface="Arial" pitchFamily="34" charset="0"/>
              </a:rPr>
              <a:t>19 August 2008</a:t>
            </a: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Mirror Profile</a:t>
            </a:r>
            <a:endParaRPr lang="en-US" sz="2800" dirty="0">
              <a:latin typeface="Arial" pitchFamily="34" charset="0"/>
            </a:endParaRPr>
          </a:p>
        </p:txBody>
      </p:sp>
      <p:sp>
        <p:nvSpPr>
          <p:cNvPr id="3" name="Subtitle 2"/>
          <p:cNvSpPr>
            <a:spLocks noGrp="1"/>
          </p:cNvSpPr>
          <p:nvPr>
            <p:ph type="subTitle" idx="1"/>
          </p:nvPr>
        </p:nvSpPr>
        <p:spPr>
          <a:xfrm>
            <a:off x="457200" y="698500"/>
            <a:ext cx="8229600" cy="825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This function is for non-symmetric weldment profiles, like 3x2 angle.</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FirstProfileMirrorReqd.JPG"/>
          <p:cNvPicPr>
            <a:picLocks noChangeAspect="1"/>
          </p:cNvPicPr>
          <p:nvPr/>
        </p:nvPicPr>
        <p:blipFill>
          <a:blip r:embed="rId3"/>
          <a:stretch>
            <a:fillRect/>
          </a:stretch>
        </p:blipFill>
        <p:spPr>
          <a:xfrm>
            <a:off x="3752102" y="1181100"/>
            <a:ext cx="5391898" cy="4444999"/>
          </a:xfrm>
          <a:prstGeom prst="rect">
            <a:avLst/>
          </a:prstGeom>
        </p:spPr>
      </p:pic>
      <p:sp>
        <p:nvSpPr>
          <p:cNvPr id="5" name="TextBox 4"/>
          <p:cNvSpPr txBox="1"/>
          <p:nvPr/>
        </p:nvSpPr>
        <p:spPr>
          <a:xfrm>
            <a:off x="152400" y="1460501"/>
            <a:ext cx="3581400" cy="1938992"/>
          </a:xfrm>
          <a:prstGeom prst="rect">
            <a:avLst/>
          </a:prstGeom>
          <a:noFill/>
        </p:spPr>
        <p:txBody>
          <a:bodyPr wrap="square" rtlCol="0">
            <a:spAutoFit/>
          </a:bodyPr>
          <a:lstStyle/>
          <a:p>
            <a:pPr marL="0" lvl="1">
              <a:buClr>
                <a:schemeClr val="accent6"/>
              </a:buClr>
              <a:buFont typeface="Wingdings" pitchFamily="2" charset="2"/>
              <a:buChar char="n"/>
            </a:pPr>
            <a:r>
              <a:rPr lang="en-US" sz="2000" dirty="0" smtClean="0">
                <a:solidFill>
                  <a:schemeClr val="tx1"/>
                </a:solidFill>
                <a:latin typeface="Arial" pitchFamily="34" charset="0"/>
                <a:cs typeface="Arial" pitchFamily="34" charset="0"/>
              </a:rPr>
              <a:t>Because SolidWorks picks the end of the sketch segment to insert profile, the profile may need to be mirrored to generate the proper structure:</a:t>
            </a:r>
          </a:p>
          <a:p>
            <a:pPr>
              <a:buClr>
                <a:schemeClr val="accent6"/>
              </a:buClr>
            </a:pPr>
            <a:endParaRPr lang="en-US" sz="2000" dirty="0">
              <a:latin typeface="Arial" pitchFamily="34" charset="0"/>
              <a:cs typeface="Arial" pitchFamily="34" charset="0"/>
            </a:endParaRPr>
          </a:p>
        </p:txBody>
      </p:sp>
      <p:sp>
        <p:nvSpPr>
          <p:cNvPr id="6" name="Right Arrow 5"/>
          <p:cNvSpPr/>
          <p:nvPr/>
        </p:nvSpPr>
        <p:spPr>
          <a:xfrm rot="8451629">
            <a:off x="5758181" y="1926515"/>
            <a:ext cx="978408" cy="40386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FirstProfileMirrored.JPG"/>
          <p:cNvPicPr>
            <a:picLocks noChangeAspect="1"/>
          </p:cNvPicPr>
          <p:nvPr/>
        </p:nvPicPr>
        <p:blipFill>
          <a:blip r:embed="rId4"/>
          <a:stretch>
            <a:fillRect/>
          </a:stretch>
        </p:blipFill>
        <p:spPr>
          <a:xfrm>
            <a:off x="3733800" y="1104900"/>
            <a:ext cx="5657618" cy="4490462"/>
          </a:xfrm>
          <a:prstGeom prst="rect">
            <a:avLst/>
          </a:prstGeom>
        </p:spPr>
      </p:pic>
      <p:sp>
        <p:nvSpPr>
          <p:cNvPr id="8" name="Right Arrow 7"/>
          <p:cNvSpPr/>
          <p:nvPr/>
        </p:nvSpPr>
        <p:spPr>
          <a:xfrm rot="8609665">
            <a:off x="5991772" y="2044405"/>
            <a:ext cx="978408" cy="40386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2289436">
            <a:off x="3245574" y="3320219"/>
            <a:ext cx="978408" cy="40386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9"/>
          <p:cNvSpPr/>
          <p:nvPr/>
        </p:nvSpPr>
        <p:spPr>
          <a:xfrm rot="19640518">
            <a:off x="3253820" y="4061565"/>
            <a:ext cx="978408" cy="40386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2000"/>
                                        <p:tgtEl>
                                          <p:spTgt spid="4"/>
                                        </p:tgtEl>
                                      </p:cBhvr>
                                    </p:animEffect>
                                    <p:set>
                                      <p:cBhvr>
                                        <p:cTn id="18" dur="1" fill="hold">
                                          <p:stCondLst>
                                            <p:cond delay="19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2000"/>
                                        <p:tgtEl>
                                          <p:spTgt spid="6"/>
                                        </p:tgtEl>
                                      </p:cBhvr>
                                    </p:animEffect>
                                    <p:set>
                                      <p:cBhvr>
                                        <p:cTn id="21" dur="1" fill="hold">
                                          <p:stCondLst>
                                            <p:cond delay="1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ergeArc3.JPG"/>
          <p:cNvPicPr>
            <a:picLocks noChangeAspect="1"/>
          </p:cNvPicPr>
          <p:nvPr/>
        </p:nvPicPr>
        <p:blipFill>
          <a:blip r:embed="rId3"/>
          <a:stretch>
            <a:fillRect/>
          </a:stretch>
        </p:blipFill>
        <p:spPr>
          <a:xfrm>
            <a:off x="1524000" y="1841500"/>
            <a:ext cx="5935819" cy="4302636"/>
          </a:xfrm>
          <a:prstGeom prst="rect">
            <a:avLst/>
          </a:prstGeom>
        </p:spPr>
      </p:pic>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Merge Arc</a:t>
            </a:r>
            <a:endParaRPr lang="en-US" sz="2800" dirty="0">
              <a:latin typeface="Arial" pitchFamily="34" charset="0"/>
            </a:endParaRPr>
          </a:p>
        </p:txBody>
      </p:sp>
      <p:sp>
        <p:nvSpPr>
          <p:cNvPr id="3" name="Subtitle 2"/>
          <p:cNvSpPr>
            <a:spLocks noGrp="1"/>
          </p:cNvSpPr>
          <p:nvPr>
            <p:ph type="subTitle" idx="1"/>
          </p:nvPr>
        </p:nvSpPr>
        <p:spPr>
          <a:xfrm>
            <a:off x="457200" y="762000"/>
            <a:ext cx="6934200" cy="762000"/>
          </a:xfrm>
        </p:spPr>
        <p:txBody>
          <a:bodyPr vert="horz" lIns="91440" tIns="45720" rIns="91440" bIns="45720" rtlCol="0">
            <a:normAutofit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If a profile needs to be extruded along a path with tangent arc sections, bodies can be merged: </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MergeArc1.JPG"/>
          <p:cNvPicPr>
            <a:picLocks noChangeAspect="1"/>
          </p:cNvPicPr>
          <p:nvPr/>
        </p:nvPicPr>
        <p:blipFill>
          <a:blip r:embed="rId4"/>
          <a:stretch>
            <a:fillRect/>
          </a:stretch>
        </p:blipFill>
        <p:spPr>
          <a:xfrm>
            <a:off x="1" y="2159000"/>
            <a:ext cx="4791075" cy="3413125"/>
          </a:xfrm>
          <a:prstGeom prst="rect">
            <a:avLst/>
          </a:prstGeom>
        </p:spPr>
      </p:pic>
      <p:pic>
        <p:nvPicPr>
          <p:cNvPr id="5" name="Picture 4" descr="MergeArc2.JPG"/>
          <p:cNvPicPr>
            <a:picLocks noChangeAspect="1"/>
          </p:cNvPicPr>
          <p:nvPr/>
        </p:nvPicPr>
        <p:blipFill>
          <a:blip r:embed="rId5"/>
          <a:stretch>
            <a:fillRect/>
          </a:stretch>
        </p:blipFill>
        <p:spPr>
          <a:xfrm>
            <a:off x="4619540" y="2159000"/>
            <a:ext cx="4524460" cy="3429000"/>
          </a:xfrm>
          <a:prstGeom prst="rect">
            <a:avLst/>
          </a:prstGeom>
        </p:spPr>
      </p:pic>
      <p:sp>
        <p:nvSpPr>
          <p:cNvPr id="6" name="Oval 5"/>
          <p:cNvSpPr/>
          <p:nvPr/>
        </p:nvSpPr>
        <p:spPr>
          <a:xfrm>
            <a:off x="4572000" y="4064000"/>
            <a:ext cx="16002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Oval 6"/>
          <p:cNvSpPr/>
          <p:nvPr/>
        </p:nvSpPr>
        <p:spPr>
          <a:xfrm>
            <a:off x="152400" y="4064000"/>
            <a:ext cx="16002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8" name="Oval 7"/>
          <p:cNvSpPr/>
          <p:nvPr/>
        </p:nvSpPr>
        <p:spPr>
          <a:xfrm>
            <a:off x="7924800" y="2794000"/>
            <a:ext cx="1219200" cy="63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Oval 8"/>
          <p:cNvSpPr/>
          <p:nvPr/>
        </p:nvSpPr>
        <p:spPr>
          <a:xfrm>
            <a:off x="3505200" y="2794000"/>
            <a:ext cx="1219200" cy="63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TextBox 9"/>
          <p:cNvSpPr txBox="1"/>
          <p:nvPr/>
        </p:nvSpPr>
        <p:spPr>
          <a:xfrm>
            <a:off x="457200" y="1460500"/>
            <a:ext cx="6705600" cy="461665"/>
          </a:xfrm>
          <a:prstGeom prst="rect">
            <a:avLst/>
          </a:prstGeom>
          <a:noFill/>
        </p:spPr>
        <p:txBody>
          <a:bodyPr wrap="square" rtlCol="0">
            <a:spAutoFit/>
          </a:bodyPr>
          <a:lstStyle/>
          <a:p>
            <a:pPr>
              <a:buClr>
                <a:schemeClr val="accent6"/>
              </a:buClr>
              <a:buSzPct val="90000"/>
              <a:buFont typeface="Wingdings" pitchFamily="2" charset="2"/>
              <a:buChar char="n"/>
            </a:pPr>
            <a:r>
              <a:rPr lang="en-US" sz="2400" dirty="0" smtClean="0"/>
              <a:t>Resultant feature has four bodies created, not six</a:t>
            </a:r>
            <a:endParaRPr lang="en-US" sz="2400" dirty="0"/>
          </a:p>
        </p:txBody>
      </p:sp>
      <p:sp>
        <p:nvSpPr>
          <p:cNvPr id="12" name="Oval 11"/>
          <p:cNvSpPr/>
          <p:nvPr/>
        </p:nvSpPr>
        <p:spPr>
          <a:xfrm>
            <a:off x="1447800" y="2603500"/>
            <a:ext cx="16002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childTnLst>
                                </p:cTn>
                              </p:par>
                              <p:par>
                                <p:cTn id="33" presetID="10" presetClass="exit" presetSubtype="0" fill="hold" nodeType="withEffect">
                                  <p:stCondLst>
                                    <p:cond delay="0"/>
                                  </p:stCondLst>
                                  <p:childTnLst>
                                    <p:animEffect transition="out" filter="fade">
                                      <p:cBhvr>
                                        <p:cTn id="34" dur="2000"/>
                                        <p:tgtEl>
                                          <p:spTgt spid="4"/>
                                        </p:tgtEl>
                                      </p:cBhvr>
                                    </p:animEffect>
                                    <p:set>
                                      <p:cBhvr>
                                        <p:cTn id="35" dur="1" fill="hold">
                                          <p:stCondLst>
                                            <p:cond delay="1999"/>
                                          </p:stCondLst>
                                        </p:cTn>
                                        <p:tgtEl>
                                          <p:spTgt spid="4"/>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2000"/>
                                        <p:tgtEl>
                                          <p:spTgt spid="9"/>
                                        </p:tgtEl>
                                      </p:cBhvr>
                                    </p:animEffect>
                                    <p:set>
                                      <p:cBhvr>
                                        <p:cTn id="38" dur="1" fill="hold">
                                          <p:stCondLst>
                                            <p:cond delay="1999"/>
                                          </p:stCondLst>
                                        </p:cTn>
                                        <p:tgtEl>
                                          <p:spTgt spid="9"/>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2000"/>
                                        <p:tgtEl>
                                          <p:spTgt spid="7"/>
                                        </p:tgtEl>
                                      </p:cBhvr>
                                    </p:animEffect>
                                    <p:set>
                                      <p:cBhvr>
                                        <p:cTn id="41" dur="1" fill="hold">
                                          <p:stCondLst>
                                            <p:cond delay="1999"/>
                                          </p:stCondLst>
                                        </p:cTn>
                                        <p:tgtEl>
                                          <p:spTgt spid="7"/>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2000"/>
                                        <p:tgtEl>
                                          <p:spTgt spid="5"/>
                                        </p:tgtEl>
                                      </p:cBhvr>
                                    </p:animEffect>
                                    <p:set>
                                      <p:cBhvr>
                                        <p:cTn id="44" dur="1" fill="hold">
                                          <p:stCondLst>
                                            <p:cond delay="1999"/>
                                          </p:stCondLst>
                                        </p:cTn>
                                        <p:tgtEl>
                                          <p:spTgt spid="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2000"/>
                                        <p:tgtEl>
                                          <p:spTgt spid="8"/>
                                        </p:tgtEl>
                                      </p:cBhvr>
                                    </p:animEffect>
                                    <p:set>
                                      <p:cBhvr>
                                        <p:cTn id="47" dur="1" fill="hold">
                                          <p:stCondLst>
                                            <p:cond delay="1999"/>
                                          </p:stCondLst>
                                        </p:cTn>
                                        <p:tgtEl>
                                          <p:spTgt spid="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2000"/>
                                        <p:tgtEl>
                                          <p:spTgt spid="6"/>
                                        </p:tgtEl>
                                      </p:cBhvr>
                                    </p:animEffect>
                                    <p:set>
                                      <p:cBhvr>
                                        <p:cTn id="50" dur="1" fill="hold">
                                          <p:stCondLst>
                                            <p:cond delay="1999"/>
                                          </p:stCondLst>
                                        </p:cTn>
                                        <p:tgtEl>
                                          <p:spTgt spid="6"/>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0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6" grpId="1" animBg="1"/>
      <p:bldP spid="7" grpId="0" animBg="1"/>
      <p:bldP spid="7" grpId="1" animBg="1"/>
      <p:bldP spid="8" grpId="0" animBg="1"/>
      <p:bldP spid="8" grpId="1" animBg="1"/>
      <p:bldP spid="9" grpId="0" animBg="1"/>
      <p:bldP spid="9" grpId="1" animBg="1"/>
      <p:bldP spid="10" grpId="0"/>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Corner Treatments</a:t>
            </a:r>
            <a:endParaRPr lang="en-US" sz="2800" dirty="0">
              <a:latin typeface="Arial" pitchFamily="34" charset="0"/>
            </a:endParaRPr>
          </a:p>
        </p:txBody>
      </p:sp>
      <p:sp>
        <p:nvSpPr>
          <p:cNvPr id="3" name="Subtitle 2"/>
          <p:cNvSpPr>
            <a:spLocks noGrp="1"/>
          </p:cNvSpPr>
          <p:nvPr>
            <p:ph type="subTitle" idx="1"/>
          </p:nvPr>
        </p:nvSpPr>
        <p:spPr>
          <a:xfrm>
            <a:off x="457200" y="571500"/>
            <a:ext cx="7924800" cy="1905000"/>
          </a:xfrm>
        </p:spPr>
        <p:txBody>
          <a:bodyPr vert="horz" lIns="91440" tIns="45720" rIns="91440" bIns="45720" rtlCol="0">
            <a:normAutofit fontScale="85000" lnSpcReduction="20000"/>
          </a:bodyPr>
          <a:lstStyle/>
          <a:p>
            <a:pPr algn="l">
              <a:buClr>
                <a:schemeClr val="accent6"/>
              </a:buClr>
              <a:buSzPct val="90000"/>
              <a:buFont typeface="Wingdings" pitchFamily="2" charset="2"/>
              <a:buChar char="n"/>
            </a:pPr>
            <a:r>
              <a:rPr lang="en-US" sz="2600" dirty="0" smtClean="0">
                <a:solidFill>
                  <a:schemeClr val="tx1"/>
                </a:solidFill>
                <a:latin typeface="Arial" pitchFamily="34" charset="0"/>
                <a:cs typeface="Arial" pitchFamily="34" charset="0"/>
              </a:rPr>
              <a:t>Corner treatments allow mitered corners, first member long butt joint, and second member long butt joints within the structural feature</a:t>
            </a:r>
          </a:p>
          <a:p>
            <a:pPr algn="l">
              <a:buClr>
                <a:schemeClr val="accent6"/>
              </a:buClr>
              <a:buSzPct val="90000"/>
              <a:buFont typeface="Wingdings" pitchFamily="2" charset="2"/>
              <a:buChar char="n"/>
            </a:pPr>
            <a:r>
              <a:rPr lang="en-US" sz="2600" dirty="0" smtClean="0">
                <a:solidFill>
                  <a:schemeClr val="tx1"/>
                </a:solidFill>
                <a:latin typeface="Arial" pitchFamily="34" charset="0"/>
                <a:cs typeface="Arial" pitchFamily="34" charset="0"/>
              </a:rPr>
              <a:t>When corner treatments are turned on, individual corner settings are available at the pink dots.</a:t>
            </a:r>
          </a:p>
          <a:p>
            <a:pPr>
              <a:buClr>
                <a:schemeClr val="accent6"/>
              </a:buClr>
              <a:buSzPct val="90000"/>
              <a:buFont typeface="Wingdings" pitchFamily="2" charset="2"/>
              <a:buChar char="n"/>
            </a:pPr>
            <a:r>
              <a:rPr lang="en-US" sz="2200" dirty="0" smtClean="0">
                <a:solidFill>
                  <a:schemeClr val="tx1"/>
                </a:solidFill>
                <a:latin typeface="Arial" pitchFamily="34" charset="0"/>
                <a:cs typeface="Arial" pitchFamily="34" charset="0"/>
              </a:rPr>
              <a:t>Click the dot, and the three types of joints are displayed.</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13" name="Picture 12" descr="CornerTreatments.bmp"/>
          <p:cNvPicPr>
            <a:picLocks noChangeAspect="1"/>
          </p:cNvPicPr>
          <p:nvPr/>
        </p:nvPicPr>
        <p:blipFill>
          <a:blip r:embed="rId3"/>
          <a:stretch>
            <a:fillRect/>
          </a:stretch>
        </p:blipFill>
        <p:spPr>
          <a:xfrm>
            <a:off x="457201" y="2476500"/>
            <a:ext cx="7705725" cy="2952750"/>
          </a:xfrm>
          <a:prstGeom prst="rect">
            <a:avLst/>
          </a:prstGeom>
        </p:spPr>
      </p:pic>
      <p:sp>
        <p:nvSpPr>
          <p:cNvPr id="14" name="Oval 13"/>
          <p:cNvSpPr/>
          <p:nvPr/>
        </p:nvSpPr>
        <p:spPr>
          <a:xfrm>
            <a:off x="609600" y="4889500"/>
            <a:ext cx="990600" cy="63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2514600" y="2540000"/>
            <a:ext cx="381000" cy="317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2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2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Corner Treatments, continued</a:t>
            </a:r>
            <a:endParaRPr lang="en-US" sz="2800" dirty="0">
              <a:latin typeface="Arial" pitchFamily="34" charset="0"/>
            </a:endParaRPr>
          </a:p>
        </p:txBody>
      </p:sp>
      <p:sp>
        <p:nvSpPr>
          <p:cNvPr id="3" name="Subtitle 2"/>
          <p:cNvSpPr>
            <a:spLocks noGrp="1"/>
          </p:cNvSpPr>
          <p:nvPr>
            <p:ph type="subTitle" idx="1"/>
          </p:nvPr>
        </p:nvSpPr>
        <p:spPr>
          <a:xfrm>
            <a:off x="228600" y="635000"/>
            <a:ext cx="8915400" cy="19050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Corner treatments also exist as </a:t>
            </a:r>
            <a:r>
              <a:rPr lang="en-US" sz="2400" dirty="0" err="1" smtClean="0">
                <a:solidFill>
                  <a:schemeClr val="tx1"/>
                </a:solidFill>
                <a:latin typeface="Arial" pitchFamily="34" charset="0"/>
                <a:cs typeface="Arial" pitchFamily="34" charset="0"/>
              </a:rPr>
              <a:t>FeatureTree</a:t>
            </a:r>
            <a:r>
              <a:rPr lang="en-US" sz="2400" dirty="0" smtClean="0">
                <a:solidFill>
                  <a:schemeClr val="tx1"/>
                </a:solidFill>
                <a:latin typeface="Arial" pitchFamily="34" charset="0"/>
                <a:cs typeface="Arial" pitchFamily="34" charset="0"/>
              </a:rPr>
              <a:t> items, when bodies are trimmed to bodies or faces of other features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Allows same 3 trim styles, plus end trim to body and trim to planar face</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7" name="Picture 6" descr="CornerTreatmentFeature.bmp"/>
          <p:cNvPicPr>
            <a:picLocks noChangeAspect="1"/>
          </p:cNvPicPr>
          <p:nvPr/>
        </p:nvPicPr>
        <p:blipFill>
          <a:blip r:embed="rId3"/>
          <a:stretch>
            <a:fillRect/>
          </a:stretch>
        </p:blipFill>
        <p:spPr>
          <a:xfrm>
            <a:off x="152400" y="2032000"/>
            <a:ext cx="3905250" cy="1897063"/>
          </a:xfrm>
          <a:prstGeom prst="rect">
            <a:avLst/>
          </a:prstGeom>
        </p:spPr>
      </p:pic>
      <p:sp>
        <p:nvSpPr>
          <p:cNvPr id="8" name="Oval 7"/>
          <p:cNvSpPr/>
          <p:nvPr/>
        </p:nvSpPr>
        <p:spPr>
          <a:xfrm>
            <a:off x="1066800" y="2159000"/>
            <a:ext cx="533400" cy="44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CornerTreatmentFeature.JPG"/>
          <p:cNvPicPr>
            <a:picLocks noChangeAspect="1"/>
          </p:cNvPicPr>
          <p:nvPr/>
        </p:nvPicPr>
        <p:blipFill>
          <a:blip r:embed="rId4"/>
          <a:stretch>
            <a:fillRect/>
          </a:stretch>
        </p:blipFill>
        <p:spPr>
          <a:xfrm>
            <a:off x="3429001" y="2159000"/>
            <a:ext cx="5457825" cy="34369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Corner Treatments, continued</a:t>
            </a:r>
            <a:endParaRPr lang="en-US" sz="2800" dirty="0">
              <a:latin typeface="Arial" pitchFamily="34" charset="0"/>
            </a:endParaRPr>
          </a:p>
        </p:txBody>
      </p:sp>
      <p:sp>
        <p:nvSpPr>
          <p:cNvPr id="3" name="Subtitle 2"/>
          <p:cNvSpPr>
            <a:spLocks noGrp="1"/>
          </p:cNvSpPr>
          <p:nvPr>
            <p:ph type="subTitle" idx="1"/>
          </p:nvPr>
        </p:nvSpPr>
        <p:spPr>
          <a:xfrm>
            <a:off x="304800" y="635000"/>
            <a:ext cx="4648200" cy="45847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Automatic corner treatment applied when members of single Weldment Feature intersect, but not at a common endpoint: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Nice trim applied to the bodies, but no control</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FlyOutFeature tree shows no trim feature; Structural Member PropertyManager shows no trim</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Extends lines of one profile when working around external radius, simplifies internal radius to line between endpoints</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10" name="Picture 9" descr="MidAutoTrim.JPG"/>
          <p:cNvPicPr>
            <a:picLocks noChangeAspect="1"/>
          </p:cNvPicPr>
          <p:nvPr/>
        </p:nvPicPr>
        <p:blipFill>
          <a:blip r:embed="rId3"/>
          <a:stretch>
            <a:fillRect/>
          </a:stretch>
        </p:blipFill>
        <p:spPr>
          <a:xfrm>
            <a:off x="5105400" y="647700"/>
            <a:ext cx="3898492" cy="5067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Cut-Back Technique</a:t>
            </a:r>
            <a:endParaRPr lang="en-US" sz="2800" dirty="0">
              <a:latin typeface="Arial" pitchFamily="34" charset="0"/>
            </a:endParaRPr>
          </a:p>
        </p:txBody>
      </p:sp>
      <p:sp>
        <p:nvSpPr>
          <p:cNvPr id="3" name="Subtitle 2"/>
          <p:cNvSpPr>
            <a:spLocks noGrp="1"/>
          </p:cNvSpPr>
          <p:nvPr>
            <p:ph type="subTitle" idx="1"/>
          </p:nvPr>
        </p:nvSpPr>
        <p:spPr>
          <a:xfrm>
            <a:off x="457200" y="5715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To allow gaps between weldment bodies, cut-backs are required: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Sketch a profile to be cut from existing structural members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Use cut feature to generate small gap</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CutBackSketch.JPG"/>
          <p:cNvPicPr>
            <a:picLocks noChangeAspect="1"/>
          </p:cNvPicPr>
          <p:nvPr/>
        </p:nvPicPr>
        <p:blipFill>
          <a:blip r:embed="rId3"/>
          <a:stretch>
            <a:fillRect/>
          </a:stretch>
        </p:blipFill>
        <p:spPr>
          <a:xfrm>
            <a:off x="152400" y="2159000"/>
            <a:ext cx="3086100" cy="3460750"/>
          </a:xfrm>
          <a:prstGeom prst="rect">
            <a:avLst/>
          </a:prstGeom>
        </p:spPr>
      </p:pic>
      <p:pic>
        <p:nvPicPr>
          <p:cNvPr id="5" name="Picture 4" descr="CutBackFeature.JPG"/>
          <p:cNvPicPr>
            <a:picLocks noChangeAspect="1"/>
          </p:cNvPicPr>
          <p:nvPr/>
        </p:nvPicPr>
        <p:blipFill>
          <a:blip r:embed="rId4"/>
          <a:stretch>
            <a:fillRect/>
          </a:stretch>
        </p:blipFill>
        <p:spPr>
          <a:xfrm>
            <a:off x="3352800" y="2095500"/>
            <a:ext cx="3684770" cy="3619500"/>
          </a:xfrm>
          <a:prstGeom prst="rect">
            <a:avLst/>
          </a:prstGeom>
        </p:spPr>
      </p:pic>
      <p:pic>
        <p:nvPicPr>
          <p:cNvPr id="6" name="Picture 5" descr="CutBackComplete.JPG"/>
          <p:cNvPicPr>
            <a:picLocks noChangeAspect="1"/>
          </p:cNvPicPr>
          <p:nvPr/>
        </p:nvPicPr>
        <p:blipFill>
          <a:blip r:embed="rId5"/>
          <a:stretch>
            <a:fillRect/>
          </a:stretch>
        </p:blipFill>
        <p:spPr>
          <a:xfrm>
            <a:off x="7239000" y="2476500"/>
            <a:ext cx="1685925" cy="2635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par>
                          <p:cTn id="24" fill="hold">
                            <p:stCondLst>
                              <p:cond delay="2000"/>
                            </p:stCondLst>
                            <p:childTnLst>
                              <p:par>
                                <p:cTn id="25" presetID="10" presetClass="entr" presetSubtype="0" fill="hold" nodeType="afterEffect">
                                  <p:stCondLst>
                                    <p:cond delay="5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Alignment vector</a:t>
            </a:r>
            <a:endParaRPr lang="en-US" sz="2800" dirty="0">
              <a:latin typeface="Arial" pitchFamily="34" charset="0"/>
            </a:endParaRPr>
          </a:p>
        </p:txBody>
      </p:sp>
      <p:sp>
        <p:nvSpPr>
          <p:cNvPr id="3" name="Subtitle 2"/>
          <p:cNvSpPr>
            <a:spLocks noGrp="1"/>
          </p:cNvSpPr>
          <p:nvPr>
            <p:ph type="subTitle" idx="1"/>
          </p:nvPr>
        </p:nvSpPr>
        <p:spPr>
          <a:xfrm>
            <a:off x="457200" y="5080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Allows the weldment profile to reference an external vector to populate the “Rotation Angle” value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When working with Sketch Planes in 3D Sketches, these planes can subsequently be used for 2D sketch planes, too.  They work great for alignment vectors to orient a weldment profile:</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AlignmentVector.JPG">
            <a:hlinkClick r:id="rId3" action="ppaction://hlinkfile"/>
          </p:cNvPr>
          <p:cNvPicPr>
            <a:picLocks noChangeAspect="1"/>
          </p:cNvPicPr>
          <p:nvPr/>
        </p:nvPicPr>
        <p:blipFill>
          <a:blip r:embed="rId4"/>
          <a:stretch>
            <a:fillRect/>
          </a:stretch>
        </p:blipFill>
        <p:spPr>
          <a:xfrm>
            <a:off x="228600" y="2324100"/>
            <a:ext cx="9144000" cy="3166163"/>
          </a:xfrm>
          <a:prstGeom prst="rect">
            <a:avLst/>
          </a:prstGeom>
        </p:spPr>
      </p:pic>
      <p:sp>
        <p:nvSpPr>
          <p:cNvPr id="5" name="Oval 4"/>
          <p:cNvSpPr/>
          <p:nvPr/>
        </p:nvSpPr>
        <p:spPr>
          <a:xfrm>
            <a:off x="0" y="2552700"/>
            <a:ext cx="14478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152400" y="4305300"/>
            <a:ext cx="13716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Arrow Connector 7"/>
          <p:cNvCxnSpPr>
            <a:stCxn id="6" idx="6"/>
          </p:cNvCxnSpPr>
          <p:nvPr/>
        </p:nvCxnSpPr>
        <p:spPr>
          <a:xfrm flipV="1">
            <a:off x="1524000" y="4000500"/>
            <a:ext cx="5562600" cy="400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457200" y="4838700"/>
            <a:ext cx="990600" cy="177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par>
                          <p:cTn id="16" fill="hold">
                            <p:stCondLst>
                              <p:cond delay="2000"/>
                            </p:stCondLst>
                            <p:childTnLst>
                              <p:par>
                                <p:cTn id="17" presetID="10" presetClass="entr" presetSubtype="0" fill="hold" grpId="0" nodeType="afterEffect">
                                  <p:stCondLst>
                                    <p:cond delay="20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par>
                          <p:cTn id="20" fill="hold">
                            <p:stCondLst>
                              <p:cond delay="6000"/>
                            </p:stCondLst>
                            <p:childTnLst>
                              <p:par>
                                <p:cTn id="21" presetID="10" presetClass="entr" presetSubtype="0" fill="hold" grpId="0" nodeType="afterEffect">
                                  <p:stCondLst>
                                    <p:cond delay="5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0"/>
                                        <p:tgtEl>
                                          <p:spTgt spid="6"/>
                                        </p:tgtEl>
                                      </p:cBhvr>
                                    </p:animEffect>
                                  </p:childTnLst>
                                </p:cTn>
                              </p:par>
                              <p:par>
                                <p:cTn id="24" presetID="10" presetClass="entr" presetSubtype="0" fill="hold" nodeType="withEffect">
                                  <p:stCondLst>
                                    <p:cond delay="50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childTnLst>
                                </p:cTn>
                              </p:par>
                            </p:childTnLst>
                          </p:cTn>
                        </p:par>
                        <p:par>
                          <p:cTn id="27" fill="hold">
                            <p:stCondLst>
                              <p:cond delay="13000"/>
                            </p:stCondLst>
                            <p:childTnLst>
                              <p:par>
                                <p:cTn id="28" presetID="10" presetClass="entr" presetSubtype="0" fill="hold" grpId="0" nodeType="afterEffect">
                                  <p:stCondLst>
                                    <p:cond delay="2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Locate Profile</a:t>
            </a:r>
            <a:endParaRPr lang="en-US" sz="2800" dirty="0">
              <a:latin typeface="Arial" pitchFamily="34" charset="0"/>
            </a:endParaRPr>
          </a:p>
        </p:txBody>
      </p:sp>
      <p:sp>
        <p:nvSpPr>
          <p:cNvPr id="3" name="Subtitle 2"/>
          <p:cNvSpPr>
            <a:spLocks noGrp="1"/>
          </p:cNvSpPr>
          <p:nvPr>
            <p:ph type="subTitle" idx="1"/>
          </p:nvPr>
        </p:nvSpPr>
        <p:spPr>
          <a:xfrm>
            <a:off x="152400" y="4953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Allows selection of an alternate pierce point for the path segment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Click button:</a:t>
            </a:r>
          </a:p>
          <a:p>
            <a:pPr lvl="1" algn="l">
              <a:buClr>
                <a:schemeClr val="accent6"/>
              </a:buClr>
              <a:buSzPct val="90000"/>
            </a:pPr>
            <a:r>
              <a:rPr lang="en-US" sz="2000" dirty="0" smtClean="0">
                <a:solidFill>
                  <a:schemeClr val="tx1"/>
                </a:solidFill>
                <a:latin typeface="Arial" pitchFamily="34" charset="0"/>
                <a:cs typeface="Arial" pitchFamily="34" charset="0"/>
              </a:rPr>
              <a:t>View zooms to profile</a:t>
            </a:r>
          </a:p>
          <a:p>
            <a:pPr lvl="1" algn="l">
              <a:buClr>
                <a:schemeClr val="accent6"/>
              </a:buClr>
              <a:buSzPct val="90000"/>
            </a:pPr>
            <a:r>
              <a:rPr lang="en-US" sz="2000" dirty="0" smtClean="0">
                <a:solidFill>
                  <a:schemeClr val="tx1"/>
                </a:solidFill>
                <a:latin typeface="Arial" pitchFamily="34" charset="0"/>
                <a:cs typeface="Arial" pitchFamily="34" charset="0"/>
              </a:rPr>
              <a:t>Any point in sketch is</a:t>
            </a:r>
          </a:p>
          <a:p>
            <a:pPr lvl="1" algn="l">
              <a:buClr>
                <a:schemeClr val="accent6"/>
              </a:buClr>
              <a:buSzPct val="90000"/>
            </a:pPr>
            <a:r>
              <a:rPr lang="en-US" sz="2000" dirty="0" smtClean="0">
                <a:solidFill>
                  <a:schemeClr val="tx1"/>
                </a:solidFill>
                <a:latin typeface="Arial" pitchFamily="34" charset="0"/>
                <a:cs typeface="Arial" pitchFamily="34" charset="0"/>
              </a:rPr>
              <a:t>a potential pierce</a:t>
            </a:r>
          </a:p>
          <a:p>
            <a:pPr lvl="1" algn="l">
              <a:buClr>
                <a:schemeClr val="accent6"/>
              </a:buClr>
              <a:buSzPct val="90000"/>
            </a:pPr>
            <a:r>
              <a:rPr lang="en-US" sz="2000" dirty="0" smtClean="0">
                <a:solidFill>
                  <a:schemeClr val="tx1"/>
                </a:solidFill>
                <a:latin typeface="Arial" pitchFamily="34" charset="0"/>
                <a:cs typeface="Arial" pitchFamily="34" charset="0"/>
              </a:rPr>
              <a:t>point for the profile</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9" name="Picture 8" descr="LocateProfile.JPG"/>
          <p:cNvPicPr>
            <a:picLocks noChangeAspect="1"/>
          </p:cNvPicPr>
          <p:nvPr/>
        </p:nvPicPr>
        <p:blipFill>
          <a:blip r:embed="rId3"/>
          <a:stretch>
            <a:fillRect/>
          </a:stretch>
        </p:blipFill>
        <p:spPr>
          <a:xfrm>
            <a:off x="3200400" y="1257300"/>
            <a:ext cx="5943600" cy="4457700"/>
          </a:xfrm>
          <a:prstGeom prst="rect">
            <a:avLst/>
          </a:prstGeom>
        </p:spPr>
      </p:pic>
      <p:sp>
        <p:nvSpPr>
          <p:cNvPr id="10" name="Oval 9"/>
          <p:cNvSpPr/>
          <p:nvPr/>
        </p:nvSpPr>
        <p:spPr>
          <a:xfrm>
            <a:off x="5181600" y="33147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5029200" y="35433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5334000" y="36957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5486400" y="34671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6248400" y="38481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6096000" y="40005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6705600" y="40005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6934200" y="37719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239000" y="39243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7162800" y="45339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8077200" y="31623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p:cNvSpPr/>
          <p:nvPr/>
        </p:nvSpPr>
        <p:spPr>
          <a:xfrm>
            <a:off x="7772400" y="30861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p:cNvSpPr/>
          <p:nvPr/>
        </p:nvSpPr>
        <p:spPr>
          <a:xfrm>
            <a:off x="8534400" y="19431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p:cNvSpPr/>
          <p:nvPr/>
        </p:nvSpPr>
        <p:spPr>
          <a:xfrm>
            <a:off x="8686800" y="17145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8915400" y="18669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p:cNvSpPr/>
          <p:nvPr/>
        </p:nvSpPr>
        <p:spPr>
          <a:xfrm>
            <a:off x="8763000" y="20955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000"/>
                                        <p:tgtEl>
                                          <p:spTgt spid="9"/>
                                        </p:tgtEl>
                                      </p:cBhvr>
                                    </p:animEffect>
                                  </p:childTnLst>
                                </p:cTn>
                              </p:par>
                            </p:childTnLst>
                          </p:cTn>
                        </p:par>
                        <p:par>
                          <p:cTn id="28" fill="hold">
                            <p:stCondLst>
                              <p:cond delay="2000"/>
                            </p:stCondLst>
                            <p:childTnLst>
                              <p:par>
                                <p:cTn id="29" presetID="10" presetClass="entr" presetSubtype="0" fill="hold" grpId="0" nodeType="afterEffect">
                                  <p:stCondLst>
                                    <p:cond delay="20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childTnLst>
                          </p:cTn>
                        </p:par>
                        <p:par>
                          <p:cTn id="32" fill="hold">
                            <p:stCondLst>
                              <p:cond delay="6000"/>
                            </p:stCondLst>
                            <p:childTnLst>
                              <p:par>
                                <p:cTn id="33" presetID="10" presetClass="entr" presetSubtype="0" fill="hold" grpId="0" nodeType="afterEffect">
                                  <p:stCondLst>
                                    <p:cond delay="2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6700"/>
                            </p:stCondLst>
                            <p:childTnLst>
                              <p:par>
                                <p:cTn id="37" presetID="10" presetClass="entr" presetSubtype="0" fill="hold" grpId="0" nodeType="afterEffect">
                                  <p:stCondLst>
                                    <p:cond delay="2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7400"/>
                            </p:stCondLst>
                            <p:childTnLst>
                              <p:par>
                                <p:cTn id="41" presetID="10" presetClass="entr" presetSubtype="0" fill="hold" grpId="0" nodeType="afterEffect">
                                  <p:stCondLst>
                                    <p:cond delay="2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8100"/>
                            </p:stCondLst>
                            <p:childTnLst>
                              <p:par>
                                <p:cTn id="45" presetID="10" presetClass="entr" presetSubtype="0" fill="hold" grpId="0" nodeType="afterEffect">
                                  <p:stCondLst>
                                    <p:cond delay="2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8800"/>
                            </p:stCondLst>
                            <p:childTnLst>
                              <p:par>
                                <p:cTn id="49" presetID="10" presetClass="entr" presetSubtype="0" fill="hold" grpId="0" nodeType="afterEffect">
                                  <p:stCondLst>
                                    <p:cond delay="2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9500"/>
                            </p:stCondLst>
                            <p:childTnLst>
                              <p:par>
                                <p:cTn id="53" presetID="10" presetClass="entr" presetSubtype="0" fill="hold" grpId="0" nodeType="afterEffect">
                                  <p:stCondLst>
                                    <p:cond delay="2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10200"/>
                            </p:stCondLst>
                            <p:childTnLst>
                              <p:par>
                                <p:cTn id="57" presetID="10" presetClass="entr" presetSubtype="0" fill="hold" grpId="0" nodeType="afterEffect">
                                  <p:stCondLst>
                                    <p:cond delay="20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10900"/>
                            </p:stCondLst>
                            <p:childTnLst>
                              <p:par>
                                <p:cTn id="61" presetID="10" presetClass="entr" presetSubtype="0" fill="hold" grpId="0" nodeType="afterEffect">
                                  <p:stCondLst>
                                    <p:cond delay="2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11600"/>
                            </p:stCondLst>
                            <p:childTnLst>
                              <p:par>
                                <p:cTn id="65" presetID="10" presetClass="entr" presetSubtype="0" fill="hold" grpId="0" nodeType="afterEffect">
                                  <p:stCondLst>
                                    <p:cond delay="2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12300"/>
                            </p:stCondLst>
                            <p:childTnLst>
                              <p:par>
                                <p:cTn id="69" presetID="10" presetClass="entr" presetSubtype="0" fill="hold" grpId="0" nodeType="afterEffect">
                                  <p:stCondLst>
                                    <p:cond delay="2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13000"/>
                            </p:stCondLst>
                            <p:childTnLst>
                              <p:par>
                                <p:cTn id="73" presetID="10" presetClass="entr" presetSubtype="0" fill="hold" grpId="0" nodeType="afterEffect">
                                  <p:stCondLst>
                                    <p:cond delay="20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par>
                          <p:cTn id="76" fill="hold">
                            <p:stCondLst>
                              <p:cond delay="13700"/>
                            </p:stCondLst>
                            <p:childTnLst>
                              <p:par>
                                <p:cTn id="77" presetID="10" presetClass="entr" presetSubtype="0" fill="hold" grpId="0" nodeType="afterEffect">
                                  <p:stCondLst>
                                    <p:cond delay="2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par>
                          <p:cTn id="80" fill="hold">
                            <p:stCondLst>
                              <p:cond delay="14400"/>
                            </p:stCondLst>
                            <p:childTnLst>
                              <p:par>
                                <p:cTn id="81" presetID="10" presetClass="entr" presetSubtype="0" fill="hold" grpId="0" nodeType="afterEffect">
                                  <p:stCondLst>
                                    <p:cond delay="2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par>
                          <p:cTn id="84" fill="hold">
                            <p:stCondLst>
                              <p:cond delay="15100"/>
                            </p:stCondLst>
                            <p:childTnLst>
                              <p:par>
                                <p:cTn id="85" presetID="10" presetClass="entr" presetSubtype="0" fill="hold" grpId="0" nodeType="afterEffect">
                                  <p:stCondLst>
                                    <p:cond delay="20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15800"/>
                            </p:stCondLst>
                            <p:childTnLst>
                              <p:par>
                                <p:cTn id="89" presetID="10" presetClass="entr" presetSubtype="0" fill="hold" grpId="0" nodeType="afterEffect">
                                  <p:stCondLst>
                                    <p:cond delay="20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animBg="1"/>
      <p:bldP spid="11" grpId="0" animBg="1"/>
      <p:bldP spid="13"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Gussets</a:t>
            </a:r>
            <a:endParaRPr lang="en-US" sz="2800" dirty="0">
              <a:latin typeface="Arial" pitchFamily="34" charset="0"/>
            </a:endParaRPr>
          </a:p>
        </p:txBody>
      </p:sp>
      <p:sp>
        <p:nvSpPr>
          <p:cNvPr id="3" name="Subtitle 2"/>
          <p:cNvSpPr>
            <a:spLocks noGrp="1"/>
          </p:cNvSpPr>
          <p:nvPr>
            <p:ph type="subTitle" idx="1"/>
          </p:nvPr>
        </p:nvSpPr>
        <p:spPr>
          <a:xfrm>
            <a:off x="533400" y="495300"/>
            <a:ext cx="8229600" cy="23622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Gusset tool inserts flat material to strengthen intersecting corner of structural bodies: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Allows polygon (cham sq) or triangle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Gusset sizes in lengths/angle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Thickness and side for material </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Position relative to bodies</a:t>
            </a: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7" name="Picture 6" descr="WemdmentsToolbarGusset.JPG"/>
          <p:cNvPicPr>
            <a:picLocks noChangeAspect="1"/>
          </p:cNvPicPr>
          <p:nvPr/>
        </p:nvPicPr>
        <p:blipFill>
          <a:blip r:embed="rId3"/>
          <a:stretch>
            <a:fillRect/>
          </a:stretch>
        </p:blipFill>
        <p:spPr>
          <a:xfrm>
            <a:off x="609600" y="2933700"/>
            <a:ext cx="3228975" cy="866775"/>
          </a:xfrm>
          <a:prstGeom prst="rect">
            <a:avLst/>
          </a:prstGeom>
        </p:spPr>
      </p:pic>
      <p:pic>
        <p:nvPicPr>
          <p:cNvPr id="8" name="Picture 7" descr="GussetPropMan.JPG"/>
          <p:cNvPicPr>
            <a:picLocks noChangeAspect="1"/>
          </p:cNvPicPr>
          <p:nvPr/>
        </p:nvPicPr>
        <p:blipFill>
          <a:blip r:embed="rId4"/>
          <a:stretch>
            <a:fillRect/>
          </a:stretch>
        </p:blipFill>
        <p:spPr>
          <a:xfrm>
            <a:off x="5638800" y="946910"/>
            <a:ext cx="3352800" cy="4768090"/>
          </a:xfrm>
          <a:prstGeom prst="rect">
            <a:avLst/>
          </a:prstGeom>
        </p:spPr>
      </p:pic>
      <p:sp>
        <p:nvSpPr>
          <p:cNvPr id="9" name="Oval 8"/>
          <p:cNvSpPr/>
          <p:nvPr/>
        </p:nvSpPr>
        <p:spPr>
          <a:xfrm>
            <a:off x="5562600" y="2171700"/>
            <a:ext cx="1447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Arrow Connector 10"/>
          <p:cNvCxnSpPr/>
          <p:nvPr/>
        </p:nvCxnSpPr>
        <p:spPr>
          <a:xfrm rot="16200000" flipH="1">
            <a:off x="5067300" y="1752600"/>
            <a:ext cx="685800" cy="457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5410200" y="2628900"/>
            <a:ext cx="19812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Arrow Connector 14"/>
          <p:cNvCxnSpPr/>
          <p:nvPr/>
        </p:nvCxnSpPr>
        <p:spPr>
          <a:xfrm rot="16200000" flipH="1">
            <a:off x="4572000" y="1943100"/>
            <a:ext cx="1066800" cy="914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4229100" y="2743200"/>
            <a:ext cx="1752600" cy="1066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5562600" y="3924300"/>
            <a:ext cx="14478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Arrow Connector 19"/>
          <p:cNvCxnSpPr>
            <a:endCxn id="24" idx="1"/>
          </p:cNvCxnSpPr>
          <p:nvPr/>
        </p:nvCxnSpPr>
        <p:spPr>
          <a:xfrm rot="16200000" flipH="1">
            <a:off x="3854640" y="3041464"/>
            <a:ext cx="2180149" cy="150742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486400" y="4762500"/>
            <a:ext cx="14478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Subtitle 2"/>
          <p:cNvSpPr txBox="1">
            <a:spLocks/>
          </p:cNvSpPr>
          <p:nvPr/>
        </p:nvSpPr>
        <p:spPr>
          <a:xfrm>
            <a:off x="457200" y="3771900"/>
            <a:ext cx="4648200" cy="17145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Gusset bodies</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have no custom properties:</a:t>
            </a:r>
          </a:p>
          <a:p>
            <a:pPr lvl="1">
              <a:spcBef>
                <a:spcPct val="20000"/>
              </a:spcBef>
              <a:buClr>
                <a:schemeClr val="accent6"/>
              </a:buClr>
              <a:buSzPct val="90000"/>
              <a:buFont typeface="Wingdings" pitchFamily="2" charset="2"/>
              <a:buChar char="n"/>
            </a:pPr>
            <a:r>
              <a:rPr kumimoji="0" lang="en-US" sz="20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Add these like “Extrude” bodies get properties, later</a:t>
            </a: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457200" marR="0" lvl="1"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4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20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20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2000"/>
                                        <p:tgtEl>
                                          <p:spTgt spid="3">
                                            <p:txEl>
                                              <p:pRg st="3" end="3"/>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Effect transition="in" filter="fade">
                                      <p:cBhvr>
                                        <p:cTn id="51" dur="2000"/>
                                        <p:tgtEl>
                                          <p:spTgt spid="3">
                                            <p:txEl>
                                              <p:pRg st="4" end="4"/>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0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20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7">
                                            <p:txEl>
                                              <p:pRg st="0" end="0"/>
                                            </p:txEl>
                                          </p:spTgt>
                                        </p:tgtEl>
                                        <p:attrNameLst>
                                          <p:attrName>style.visibility</p:attrName>
                                        </p:attrNameLst>
                                      </p:cBhvr>
                                      <p:to>
                                        <p:strVal val="visible"/>
                                      </p:to>
                                    </p:set>
                                    <p:animEffect transition="in" filter="fade">
                                      <p:cBhvr>
                                        <p:cTn id="62" dur="2000"/>
                                        <p:tgtEl>
                                          <p:spTgt spid="27">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7">
                                            <p:txEl>
                                              <p:pRg st="1" end="1"/>
                                            </p:txEl>
                                          </p:spTgt>
                                        </p:tgtEl>
                                        <p:attrNameLst>
                                          <p:attrName>style.visibility</p:attrName>
                                        </p:attrNameLst>
                                      </p:cBhvr>
                                      <p:to>
                                        <p:strVal val="visible"/>
                                      </p:to>
                                    </p:set>
                                    <p:animEffect transition="in" filter="fade">
                                      <p:cBhvr>
                                        <p:cTn id="67" dur="20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P spid="14" grpId="0" animBg="1"/>
      <p:bldP spid="19" grpId="0" animBg="1"/>
      <p:bldP spid="24" grpId="0" animBg="1"/>
      <p:bldP spid="27"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EndCapPropMan.JPG">
            <a:hlinkClick r:id="rId3" action="ppaction://hlinkfile"/>
          </p:cNvPr>
          <p:cNvPicPr>
            <a:picLocks noChangeAspect="1"/>
          </p:cNvPicPr>
          <p:nvPr/>
        </p:nvPicPr>
        <p:blipFill>
          <a:blip r:embed="rId4"/>
          <a:stretch>
            <a:fillRect/>
          </a:stretch>
        </p:blipFill>
        <p:spPr>
          <a:xfrm>
            <a:off x="5476875" y="1943100"/>
            <a:ext cx="3667125" cy="3228975"/>
          </a:xfrm>
          <a:prstGeom prst="rect">
            <a:avLst/>
          </a:prstGeom>
        </p:spPr>
      </p:pic>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End Caps</a:t>
            </a:r>
            <a:endParaRPr lang="en-US" sz="2800" dirty="0">
              <a:latin typeface="Arial" pitchFamily="34" charset="0"/>
            </a:endParaRPr>
          </a:p>
        </p:txBody>
      </p:sp>
      <p:sp>
        <p:nvSpPr>
          <p:cNvPr id="3" name="Subtitle 2"/>
          <p:cNvSpPr>
            <a:spLocks noGrp="1"/>
          </p:cNvSpPr>
          <p:nvPr>
            <p:ph type="subTitle" idx="1"/>
          </p:nvPr>
        </p:nvSpPr>
        <p:spPr>
          <a:xfrm>
            <a:off x="533400" y="495300"/>
            <a:ext cx="8229600" cy="23622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End caps are an easy way to seal off square, rectangle or round tube type structurals: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Allows material thickness of cap</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Offset in inches (mm) or ratio</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Chamfered end cap corners</a:t>
            </a:r>
          </a:p>
          <a:p>
            <a:pPr lvl="1" algn="l">
              <a:buClr>
                <a:schemeClr val="accent6"/>
              </a:buClr>
              <a:buSzPct val="90000"/>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7" name="Picture 6" descr="WemdmentsToolbarGusset.JPG"/>
          <p:cNvPicPr>
            <a:picLocks noChangeAspect="1"/>
          </p:cNvPicPr>
          <p:nvPr/>
        </p:nvPicPr>
        <p:blipFill>
          <a:blip r:embed="rId5"/>
          <a:stretch>
            <a:fillRect/>
          </a:stretch>
        </p:blipFill>
        <p:spPr>
          <a:xfrm>
            <a:off x="609600" y="2933700"/>
            <a:ext cx="3228975" cy="866775"/>
          </a:xfrm>
          <a:prstGeom prst="rect">
            <a:avLst/>
          </a:prstGeom>
        </p:spPr>
      </p:pic>
      <p:sp>
        <p:nvSpPr>
          <p:cNvPr id="9" name="Oval 8"/>
          <p:cNvSpPr/>
          <p:nvPr/>
        </p:nvSpPr>
        <p:spPr>
          <a:xfrm>
            <a:off x="5562600" y="2781300"/>
            <a:ext cx="1447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5410200" y="3314700"/>
            <a:ext cx="19812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Arrow Connector 14"/>
          <p:cNvCxnSpPr>
            <a:endCxn id="14" idx="1"/>
          </p:cNvCxnSpPr>
          <p:nvPr/>
        </p:nvCxnSpPr>
        <p:spPr>
          <a:xfrm rot="16200000" flipH="1">
            <a:off x="4394573" y="2120525"/>
            <a:ext cx="1559394" cy="105213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4038600" y="2628900"/>
            <a:ext cx="1905000" cy="1295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5562600" y="4000500"/>
            <a:ext cx="14478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Subtitle 2"/>
          <p:cNvSpPr txBox="1">
            <a:spLocks/>
          </p:cNvSpPr>
          <p:nvPr/>
        </p:nvSpPr>
        <p:spPr>
          <a:xfrm>
            <a:off x="457200" y="3771900"/>
            <a:ext cx="4648200" cy="17145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End cap bodies</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have no custom properties:</a:t>
            </a:r>
          </a:p>
          <a:p>
            <a:pPr lvl="1">
              <a:spcBef>
                <a:spcPct val="20000"/>
              </a:spcBef>
              <a:buClr>
                <a:schemeClr val="accent6"/>
              </a:buClr>
              <a:buSzPct val="90000"/>
              <a:buFont typeface="Wingdings" pitchFamily="2" charset="2"/>
              <a:buChar char="n"/>
            </a:pPr>
            <a:r>
              <a:rPr kumimoji="0" lang="en-US" sz="20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Add these like “Extrude” bodies get properties, later</a:t>
            </a: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457200" marR="0" lvl="1"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4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cxnSp>
        <p:nvCxnSpPr>
          <p:cNvPr id="11" name="Straight Arrow Connector 10"/>
          <p:cNvCxnSpPr>
            <a:endCxn id="9" idx="1"/>
          </p:cNvCxnSpPr>
          <p:nvPr/>
        </p:nvCxnSpPr>
        <p:spPr>
          <a:xfrm rot="16200000" flipH="1">
            <a:off x="4677056" y="1761844"/>
            <a:ext cx="1221115" cy="9740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1905000" y="3238500"/>
            <a:ext cx="3048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0" presetClass="entr" presetSubtype="0" fill="hold" grpId="0" nodeType="afterEffect">
                                  <p:stCondLst>
                                    <p:cond delay="20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20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0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2000"/>
                                        <p:tgtEl>
                                          <p:spTgt spid="3">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20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Effect transition="in" filter="fade">
                                      <p:cBhvr>
                                        <p:cTn id="44" dur="2000"/>
                                        <p:tgtEl>
                                          <p:spTgt spid="3">
                                            <p:txEl>
                                              <p:pRg st="3" end="3"/>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0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7">
                                            <p:txEl>
                                              <p:pRg st="0" end="0"/>
                                            </p:txEl>
                                          </p:spTgt>
                                        </p:tgtEl>
                                        <p:attrNameLst>
                                          <p:attrName>style.visibility</p:attrName>
                                        </p:attrNameLst>
                                      </p:cBhvr>
                                      <p:to>
                                        <p:strVal val="visible"/>
                                      </p:to>
                                    </p:set>
                                    <p:animEffect transition="in" filter="fade">
                                      <p:cBhvr>
                                        <p:cTn id="55" dur="2000"/>
                                        <p:tgtEl>
                                          <p:spTgt spid="27">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7">
                                            <p:txEl>
                                              <p:pRg st="1" end="1"/>
                                            </p:txEl>
                                          </p:spTgt>
                                        </p:tgtEl>
                                        <p:attrNameLst>
                                          <p:attrName>style.visibility</p:attrName>
                                        </p:attrNameLst>
                                      </p:cBhvr>
                                      <p:to>
                                        <p:strVal val="visible"/>
                                      </p:to>
                                    </p:set>
                                    <p:animEffect transition="in" filter="fade">
                                      <p:cBhvr>
                                        <p:cTn id="60" dur="20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uiExpand="1" animBg="1"/>
      <p:bldP spid="14" grpId="0" uiExpand="1" animBg="1"/>
      <p:bldP spid="19" grpId="0" uiExpand="1" animBg="1"/>
      <p:bldP spid="27" grpId="0" uiExpand="1" build="p"/>
      <p:bldP spid="20" grpId="0" uiExpan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Logo_web.JPG"/>
          <p:cNvPicPr>
            <a:picLocks noChangeAspect="1"/>
          </p:cNvPicPr>
          <p:nvPr/>
        </p:nvPicPr>
        <p:blipFill>
          <a:blip r:embed="rId3"/>
          <a:stretch>
            <a:fillRect/>
          </a:stretch>
        </p:blipFill>
        <p:spPr>
          <a:xfrm>
            <a:off x="5562600" y="3365500"/>
            <a:ext cx="3247360" cy="943490"/>
          </a:xfrm>
          <a:prstGeom prst="rect">
            <a:avLst/>
          </a:prstGeom>
        </p:spPr>
      </p:pic>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Work History of Brian Lindahl</a:t>
            </a:r>
            <a:endParaRPr lang="en-US" sz="2800" dirty="0">
              <a:latin typeface="Arial" pitchFamily="34" charset="0"/>
            </a:endParaRPr>
          </a:p>
        </p:txBody>
      </p:sp>
      <p:sp>
        <p:nvSpPr>
          <p:cNvPr id="5" name="Content Placeholder 2"/>
          <p:cNvSpPr txBox="1">
            <a:spLocks/>
          </p:cNvSpPr>
          <p:nvPr/>
        </p:nvSpPr>
        <p:spPr>
          <a:xfrm>
            <a:off x="152400" y="952500"/>
            <a:ext cx="8839200" cy="3937000"/>
          </a:xfrm>
          <a:prstGeom prst="rect">
            <a:avLst/>
          </a:prstGeom>
        </p:spPr>
        <p:txBody>
          <a:bodyPr vert="horz" lIns="91440" tIns="45720" rIns="91440" bIns="45720" rtlCol="0">
            <a:normAutofit fontScale="92500" lnSpcReduction="20000"/>
          </a:bodyPr>
          <a:lstStyle/>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BSME from UW-Madison, 1989</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9 years, Marquip, Inc., mechanical, controls, project manager</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9 years, C.G. Bretting Mfg Co Inc., mechanical, team leader</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3 ½ years, Preco, Inc., mechanical, project engineer</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3 years WITC, part time CAD instructor</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P.E., State of Wisconsin, 1993</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CSWA, March 2007</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CSWA Provider through WITC, 2007</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CSWP, May 2007</a:t>
            </a:r>
          </a:p>
          <a:p>
            <a:pPr marL="0" marR="0" lvl="0"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6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CAD_Speed-Up, contract design, custom software, training</a:t>
            </a:r>
          </a:p>
          <a:p>
            <a:pPr marL="457200" marR="0" lvl="1" indent="0"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descr="MarquipWardUnited.bmp"/>
          <p:cNvPicPr>
            <a:picLocks noChangeAspect="1"/>
          </p:cNvPicPr>
          <p:nvPr/>
        </p:nvPicPr>
        <p:blipFill>
          <a:blip r:embed="rId4"/>
          <a:stretch>
            <a:fillRect/>
          </a:stretch>
        </p:blipFill>
        <p:spPr>
          <a:xfrm>
            <a:off x="2133602" y="2324101"/>
            <a:ext cx="3819525" cy="695325"/>
          </a:xfrm>
          <a:prstGeom prst="rect">
            <a:avLst/>
          </a:prstGeom>
        </p:spPr>
      </p:pic>
      <p:pic>
        <p:nvPicPr>
          <p:cNvPr id="7" name="Picture 6" descr="BrettingLogo.bmp"/>
          <p:cNvPicPr>
            <a:picLocks noChangeAspect="1"/>
          </p:cNvPicPr>
          <p:nvPr/>
        </p:nvPicPr>
        <p:blipFill>
          <a:blip r:embed="rId5"/>
          <a:stretch>
            <a:fillRect/>
          </a:stretch>
        </p:blipFill>
        <p:spPr>
          <a:xfrm>
            <a:off x="7010400" y="2247901"/>
            <a:ext cx="1771650" cy="962025"/>
          </a:xfrm>
          <a:prstGeom prst="rect">
            <a:avLst/>
          </a:prstGeom>
        </p:spPr>
      </p:pic>
      <p:pic>
        <p:nvPicPr>
          <p:cNvPr id="8" name="Picture 7" descr="WITC_logo.gif"/>
          <p:cNvPicPr>
            <a:picLocks noChangeAspect="1"/>
          </p:cNvPicPr>
          <p:nvPr/>
        </p:nvPicPr>
        <p:blipFill>
          <a:blip r:embed="rId6"/>
          <a:stretch>
            <a:fillRect/>
          </a:stretch>
        </p:blipFill>
        <p:spPr>
          <a:xfrm>
            <a:off x="4800600" y="3238500"/>
            <a:ext cx="1524000" cy="841828"/>
          </a:xfrm>
          <a:prstGeom prst="rect">
            <a:avLst/>
          </a:prstGeom>
        </p:spPr>
      </p:pic>
      <p:pic>
        <p:nvPicPr>
          <p:cNvPr id="9" name="Picture 8" descr="Preco_Logo.gif"/>
          <p:cNvPicPr>
            <a:picLocks noChangeAspect="1"/>
          </p:cNvPicPr>
          <p:nvPr/>
        </p:nvPicPr>
        <p:blipFill>
          <a:blip r:embed="rId7"/>
          <a:stretch>
            <a:fillRect/>
          </a:stretch>
        </p:blipFill>
        <p:spPr>
          <a:xfrm>
            <a:off x="1371600" y="3238501"/>
            <a:ext cx="2933700" cy="1057275"/>
          </a:xfrm>
          <a:prstGeom prst="rect">
            <a:avLst/>
          </a:prstGeom>
        </p:spPr>
      </p:pic>
      <p:pic>
        <p:nvPicPr>
          <p:cNvPr id="11" name="Picture 10" descr="cpropmsxs.jpg"/>
          <p:cNvPicPr>
            <a:picLocks noChangeAspect="1"/>
          </p:cNvPicPr>
          <p:nvPr/>
        </p:nvPicPr>
        <p:blipFill>
          <a:blip r:embed="rId8"/>
          <a:stretch>
            <a:fillRect/>
          </a:stretch>
        </p:blipFill>
        <p:spPr>
          <a:xfrm>
            <a:off x="6629400" y="3086100"/>
            <a:ext cx="2222500" cy="133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2000"/>
                                        <p:tgtEl>
                                          <p:spTgt spid="5">
                                            <p:txEl>
                                              <p:pRg st="2" end="2"/>
                                            </p:txEl>
                                          </p:spTgt>
                                        </p:tgtEl>
                                      </p:cBhvr>
                                    </p:animEffect>
                                  </p:childTnLst>
                                </p:cTn>
                              </p:par>
                              <p:par>
                                <p:cTn id="19" presetID="10" presetClass="exit" presetSubtype="0" fill="hold" nodeType="withEffect">
                                  <p:stCondLst>
                                    <p:cond delay="0"/>
                                  </p:stCondLst>
                                  <p:childTnLst>
                                    <p:animEffect transition="out" filter="fade">
                                      <p:cBhvr>
                                        <p:cTn id="20" dur="2000"/>
                                        <p:tgtEl>
                                          <p:spTgt spid="6"/>
                                        </p:tgtEl>
                                      </p:cBhvr>
                                    </p:animEffect>
                                    <p:set>
                                      <p:cBhvr>
                                        <p:cTn id="21" dur="1" fill="hold">
                                          <p:stCondLst>
                                            <p:cond delay="1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fade">
                                      <p:cBhvr>
                                        <p:cTn id="29" dur="2000"/>
                                        <p:tgtEl>
                                          <p:spTgt spid="5">
                                            <p:txEl>
                                              <p:pRg st="3" end="3"/>
                                            </p:txEl>
                                          </p:spTgt>
                                        </p:tgtEl>
                                      </p:cBhvr>
                                    </p:animEffect>
                                  </p:childTnLst>
                                </p:cTn>
                              </p:par>
                              <p:par>
                                <p:cTn id="30" presetID="10" presetClass="exit" presetSubtype="0" fill="hold" nodeType="withEffect">
                                  <p:stCondLst>
                                    <p:cond delay="0"/>
                                  </p:stCondLst>
                                  <p:childTnLst>
                                    <p:animEffect transition="out" filter="fade">
                                      <p:cBhvr>
                                        <p:cTn id="31" dur="2000"/>
                                        <p:tgtEl>
                                          <p:spTgt spid="7"/>
                                        </p:tgtEl>
                                      </p:cBhvr>
                                    </p:animEffect>
                                    <p:set>
                                      <p:cBhvr>
                                        <p:cTn id="32" dur="1" fill="hold">
                                          <p:stCondLst>
                                            <p:cond delay="1999"/>
                                          </p:stCondLst>
                                        </p:cTn>
                                        <p:tgtEl>
                                          <p:spTgt spid="7"/>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fade">
                                      <p:cBhvr>
                                        <p:cTn id="40" dur="2000"/>
                                        <p:tgtEl>
                                          <p:spTgt spid="5">
                                            <p:txEl>
                                              <p:pRg st="4" end="4"/>
                                            </p:txEl>
                                          </p:spTgt>
                                        </p:tgtEl>
                                      </p:cBhvr>
                                    </p:animEffect>
                                  </p:childTnLst>
                                </p:cTn>
                              </p:par>
                              <p:par>
                                <p:cTn id="41" presetID="10" presetClass="exit" presetSubtype="0" fill="hold" nodeType="withEffect">
                                  <p:stCondLst>
                                    <p:cond delay="0"/>
                                  </p:stCondLst>
                                  <p:childTnLst>
                                    <p:animEffect transition="out" filter="fade">
                                      <p:cBhvr>
                                        <p:cTn id="42" dur="2000"/>
                                        <p:tgtEl>
                                          <p:spTgt spid="9"/>
                                        </p:tgtEl>
                                      </p:cBhvr>
                                    </p:animEffect>
                                    <p:set>
                                      <p:cBhvr>
                                        <p:cTn id="43" dur="1" fill="hold">
                                          <p:stCondLst>
                                            <p:cond delay="1999"/>
                                          </p:stCondLst>
                                        </p:cTn>
                                        <p:tgtEl>
                                          <p:spTgt spid="9"/>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2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
                                            <p:txEl>
                                              <p:pRg st="5" end="5"/>
                                            </p:txEl>
                                          </p:spTgt>
                                        </p:tgtEl>
                                        <p:attrNameLst>
                                          <p:attrName>style.visibility</p:attrName>
                                        </p:attrNameLst>
                                      </p:cBhvr>
                                      <p:to>
                                        <p:strVal val="visible"/>
                                      </p:to>
                                    </p:set>
                                    <p:animEffect transition="in" filter="fade">
                                      <p:cBhvr>
                                        <p:cTn id="51" dur="2000"/>
                                        <p:tgtEl>
                                          <p:spTgt spid="5">
                                            <p:txEl>
                                              <p:pRg st="5" end="5"/>
                                            </p:txEl>
                                          </p:spTgt>
                                        </p:tgtEl>
                                      </p:cBhvr>
                                    </p:animEffect>
                                  </p:childTnLst>
                                </p:cTn>
                              </p:par>
                              <p:par>
                                <p:cTn id="52" presetID="10" presetClass="exit" presetSubtype="0" fill="hold" nodeType="withEffect">
                                  <p:stCondLst>
                                    <p:cond delay="0"/>
                                  </p:stCondLst>
                                  <p:childTnLst>
                                    <p:animEffect transition="out" filter="fade">
                                      <p:cBhvr>
                                        <p:cTn id="53" dur="2000"/>
                                        <p:tgtEl>
                                          <p:spTgt spid="8"/>
                                        </p:tgtEl>
                                      </p:cBhvr>
                                    </p:animEffect>
                                    <p:set>
                                      <p:cBhvr>
                                        <p:cTn id="54" dur="1" fill="hold">
                                          <p:stCondLst>
                                            <p:cond delay="1999"/>
                                          </p:stCondLst>
                                        </p:cTn>
                                        <p:tgtEl>
                                          <p:spTgt spid="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
                                            <p:txEl>
                                              <p:pRg st="6" end="6"/>
                                            </p:txEl>
                                          </p:spTgt>
                                        </p:tgtEl>
                                        <p:attrNameLst>
                                          <p:attrName>style.visibility</p:attrName>
                                        </p:attrNameLst>
                                      </p:cBhvr>
                                      <p:to>
                                        <p:strVal val="visible"/>
                                      </p:to>
                                    </p:set>
                                    <p:animEffect transition="in" filter="fade">
                                      <p:cBhvr>
                                        <p:cTn id="59" dur="2000"/>
                                        <p:tgtEl>
                                          <p:spTgt spid="5">
                                            <p:txEl>
                                              <p:pRg st="6" end="6"/>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
                                            <p:txEl>
                                              <p:pRg st="7" end="7"/>
                                            </p:txEl>
                                          </p:spTgt>
                                        </p:tgtEl>
                                        <p:attrNameLst>
                                          <p:attrName>style.visibility</p:attrName>
                                        </p:attrNameLst>
                                      </p:cBhvr>
                                      <p:to>
                                        <p:strVal val="visible"/>
                                      </p:to>
                                    </p:set>
                                    <p:animEffect transition="in" filter="fade">
                                      <p:cBhvr>
                                        <p:cTn id="62" dur="2000"/>
                                        <p:tgtEl>
                                          <p:spTgt spid="5">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xEl>
                                              <p:pRg st="8" end="8"/>
                                            </p:txEl>
                                          </p:spTgt>
                                        </p:tgtEl>
                                        <p:attrNameLst>
                                          <p:attrName>style.visibility</p:attrName>
                                        </p:attrNameLst>
                                      </p:cBhvr>
                                      <p:to>
                                        <p:strVal val="visible"/>
                                      </p:to>
                                    </p:set>
                                    <p:animEffect transition="in" filter="fade">
                                      <p:cBhvr>
                                        <p:cTn id="67" dur="2000"/>
                                        <p:tgtEl>
                                          <p:spTgt spid="5">
                                            <p:txEl>
                                              <p:pRg st="8" end="8"/>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2000"/>
                                        <p:tgtEl>
                                          <p:spTgt spid="1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
                                            <p:txEl>
                                              <p:pRg st="9" end="9"/>
                                            </p:txEl>
                                          </p:spTgt>
                                        </p:tgtEl>
                                        <p:attrNameLst>
                                          <p:attrName>style.visibility</p:attrName>
                                        </p:attrNameLst>
                                      </p:cBhvr>
                                      <p:to>
                                        <p:strVal val="visible"/>
                                      </p:to>
                                    </p:set>
                                    <p:animEffect transition="in" filter="fade">
                                      <p:cBhvr>
                                        <p:cTn id="75" dur="2000"/>
                                        <p:tgtEl>
                                          <p:spTgt spid="5">
                                            <p:txEl>
                                              <p:pRg st="9" end="9"/>
                                            </p:txEl>
                                          </p:spTgt>
                                        </p:tgtEl>
                                      </p:cBhvr>
                                    </p:animEffect>
                                  </p:childTnLst>
                                </p:cTn>
                              </p:par>
                              <p:par>
                                <p:cTn id="76" presetID="10" presetClass="exit" presetSubtype="0" fill="hold" nodeType="withEffect">
                                  <p:stCondLst>
                                    <p:cond delay="0"/>
                                  </p:stCondLst>
                                  <p:childTnLst>
                                    <p:animEffect transition="out" filter="fade">
                                      <p:cBhvr>
                                        <p:cTn id="77" dur="2000"/>
                                        <p:tgtEl>
                                          <p:spTgt spid="11"/>
                                        </p:tgtEl>
                                      </p:cBhvr>
                                    </p:animEffect>
                                    <p:set>
                                      <p:cBhvr>
                                        <p:cTn id="78" dur="1" fill="hold">
                                          <p:stCondLst>
                                            <p:cond delay="1999"/>
                                          </p:stCondLst>
                                        </p:cTn>
                                        <p:tgtEl>
                                          <p:spTgt spid="11"/>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90500"/>
            <a:ext cx="8229600" cy="635000"/>
          </a:xfrm>
        </p:spPr>
        <p:txBody>
          <a:bodyPr>
            <a:normAutofit/>
          </a:bodyPr>
          <a:lstStyle/>
          <a:p>
            <a:r>
              <a:rPr lang="en-US" sz="2800" dirty="0" smtClean="0">
                <a:latin typeface="Arial" pitchFamily="34" charset="0"/>
              </a:rPr>
              <a:t>Using Extrudes to add Plate bodies to Weldments</a:t>
            </a:r>
            <a:endParaRPr lang="en-US" sz="2800" dirty="0">
              <a:latin typeface="Arial" pitchFamily="34" charset="0"/>
            </a:endParaRPr>
          </a:p>
        </p:txBody>
      </p:sp>
      <p:pic>
        <p:nvPicPr>
          <p:cNvPr id="4" name="Picture 3" descr="ExtrudeBody.JPG"/>
          <p:cNvPicPr>
            <a:picLocks noChangeAspect="1"/>
          </p:cNvPicPr>
          <p:nvPr/>
        </p:nvPicPr>
        <p:blipFill>
          <a:blip r:embed="rId3"/>
          <a:stretch>
            <a:fillRect/>
          </a:stretch>
        </p:blipFill>
        <p:spPr>
          <a:xfrm>
            <a:off x="685800" y="1841500"/>
            <a:ext cx="7829550" cy="3698875"/>
          </a:xfrm>
          <a:prstGeom prst="rect">
            <a:avLst/>
          </a:prstGeom>
        </p:spPr>
      </p:pic>
      <p:pic>
        <p:nvPicPr>
          <p:cNvPr id="7" name="Picture 6" descr="Cut-List-ItemCustPropPredefined.JPG"/>
          <p:cNvPicPr>
            <a:picLocks noChangeAspect="1"/>
          </p:cNvPicPr>
          <p:nvPr/>
        </p:nvPicPr>
        <p:blipFill>
          <a:blip r:embed="rId4"/>
          <a:stretch>
            <a:fillRect/>
          </a:stretch>
        </p:blipFill>
        <p:spPr>
          <a:xfrm>
            <a:off x="0" y="2781300"/>
            <a:ext cx="5676900" cy="2143125"/>
          </a:xfrm>
          <a:prstGeom prst="rect">
            <a:avLst/>
          </a:prstGeom>
        </p:spPr>
      </p:pic>
      <p:pic>
        <p:nvPicPr>
          <p:cNvPr id="5" name="Picture 4" descr="UpdateCutList.JPG"/>
          <p:cNvPicPr>
            <a:picLocks noChangeAspect="1"/>
          </p:cNvPicPr>
          <p:nvPr/>
        </p:nvPicPr>
        <p:blipFill>
          <a:blip r:embed="rId5"/>
          <a:stretch>
            <a:fillRect/>
          </a:stretch>
        </p:blipFill>
        <p:spPr>
          <a:xfrm>
            <a:off x="1447801" y="2349500"/>
            <a:ext cx="2790825" cy="3254375"/>
          </a:xfrm>
          <a:prstGeom prst="rect">
            <a:avLst/>
          </a:prstGeom>
        </p:spPr>
      </p:pic>
      <p:sp>
        <p:nvSpPr>
          <p:cNvPr id="3" name="Subtitle 2"/>
          <p:cNvSpPr>
            <a:spLocks noGrp="1"/>
          </p:cNvSpPr>
          <p:nvPr>
            <p:ph type="subTitle" idx="1"/>
          </p:nvPr>
        </p:nvSpPr>
        <p:spPr>
          <a:xfrm>
            <a:off x="457200" y="9525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Use standard 2D sketches and extrude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 “Merge result” unchecked (weldment default)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After all req’d weldment bodies exist, RMB  on Cut List,”Update”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Review “Cut-List-Item” properties (RMB on C-L-I, Properties):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Review folders for extrude bodies, create properties as req’d:</a:t>
            </a:r>
            <a:endParaRPr lang="en-US" sz="16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8" name="Picture 7" descr="ExtrudeBodyPropertiesEmpty.JPG"/>
          <p:cNvPicPr>
            <a:picLocks noChangeAspect="1"/>
          </p:cNvPicPr>
          <p:nvPr/>
        </p:nvPicPr>
        <p:blipFill>
          <a:blip r:embed="rId6"/>
          <a:stretch>
            <a:fillRect/>
          </a:stretch>
        </p:blipFill>
        <p:spPr>
          <a:xfrm>
            <a:off x="152401" y="4349750"/>
            <a:ext cx="5648325" cy="1365250"/>
          </a:xfrm>
          <a:prstGeom prst="rect">
            <a:avLst/>
          </a:prstGeom>
        </p:spPr>
      </p:pic>
      <p:sp>
        <p:nvSpPr>
          <p:cNvPr id="9" name="Right Arrow 8"/>
          <p:cNvSpPr/>
          <p:nvPr/>
        </p:nvSpPr>
        <p:spPr>
          <a:xfrm rot="19640518">
            <a:off x="2568019" y="4125065"/>
            <a:ext cx="978408" cy="40386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Cut-List-ItemCustPropPopulated.JPG"/>
          <p:cNvPicPr>
            <a:picLocks noChangeAspect="1"/>
          </p:cNvPicPr>
          <p:nvPr/>
        </p:nvPicPr>
        <p:blipFill>
          <a:blip r:embed="rId7"/>
          <a:stretch>
            <a:fillRect/>
          </a:stretch>
        </p:blipFill>
        <p:spPr>
          <a:xfrm>
            <a:off x="3486150" y="2857500"/>
            <a:ext cx="5657850" cy="1508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par>
                                <p:cTn id="24" presetID="10" presetClass="exit" presetSubtype="0" fill="hold" nodeType="withEffect">
                                  <p:stCondLst>
                                    <p:cond delay="0"/>
                                  </p:stCondLst>
                                  <p:childTnLst>
                                    <p:animEffect transition="out" filter="fade">
                                      <p:cBhvr>
                                        <p:cTn id="25" dur="2000"/>
                                        <p:tgtEl>
                                          <p:spTgt spid="4"/>
                                        </p:tgtEl>
                                      </p:cBhvr>
                                    </p:animEffect>
                                    <p:set>
                                      <p:cBhvr>
                                        <p:cTn id="26" dur="1" fill="hold">
                                          <p:stCondLst>
                                            <p:cond delay="19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par>
                                <p:cTn id="35" presetID="10" presetClass="exit" presetSubtype="0" fill="hold" nodeType="withEffect">
                                  <p:stCondLst>
                                    <p:cond delay="0"/>
                                  </p:stCondLst>
                                  <p:childTnLst>
                                    <p:animEffect transition="out" filter="fade">
                                      <p:cBhvr>
                                        <p:cTn id="36" dur="2000"/>
                                        <p:tgtEl>
                                          <p:spTgt spid="5"/>
                                        </p:tgtEl>
                                      </p:cBhvr>
                                    </p:animEffect>
                                    <p:set>
                                      <p:cBhvr>
                                        <p:cTn id="37" dur="1" fill="hold">
                                          <p:stCondLst>
                                            <p:cond delay="1999"/>
                                          </p:stCondLst>
                                        </p:cTn>
                                        <p:tgtEl>
                                          <p:spTgt spid="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2000"/>
                                        <p:tgtEl>
                                          <p:spTgt spid="3">
                                            <p:txEl>
                                              <p:pRg st="4" end="4"/>
                                            </p:txEl>
                                          </p:spTgt>
                                        </p:tgtEl>
                                      </p:cBhvr>
                                    </p:animEffect>
                                  </p:childTnLst>
                                </p:cTn>
                              </p:par>
                              <p:par>
                                <p:cTn id="43" presetID="10" presetClass="exit" presetSubtype="0" fill="hold" nodeType="withEffect">
                                  <p:stCondLst>
                                    <p:cond delay="0"/>
                                  </p:stCondLst>
                                  <p:childTnLst>
                                    <p:animEffect transition="out" filter="fade">
                                      <p:cBhvr>
                                        <p:cTn id="44" dur="2000"/>
                                        <p:tgtEl>
                                          <p:spTgt spid="7"/>
                                        </p:tgtEl>
                                      </p:cBhvr>
                                    </p:animEffect>
                                    <p:set>
                                      <p:cBhvr>
                                        <p:cTn id="45" dur="1" fill="hold">
                                          <p:stCondLst>
                                            <p:cond delay="1999"/>
                                          </p:stCondLst>
                                        </p:cTn>
                                        <p:tgtEl>
                                          <p:spTgt spid="7"/>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2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2000"/>
                                        <p:tgtEl>
                                          <p:spTgt spid="1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Configurations: AsMachined and AsWelded</a:t>
            </a:r>
            <a:endParaRPr lang="en-US" sz="2800" dirty="0">
              <a:latin typeface="Arial" pitchFamily="34" charset="0"/>
            </a:endParaRPr>
          </a:p>
        </p:txBody>
      </p:sp>
      <p:pic>
        <p:nvPicPr>
          <p:cNvPr id="4" name="Picture 3" descr="ConfigFeatureUnsuppressed.JPG"/>
          <p:cNvPicPr>
            <a:picLocks noChangeAspect="1"/>
          </p:cNvPicPr>
          <p:nvPr/>
        </p:nvPicPr>
        <p:blipFill>
          <a:blip r:embed="rId3"/>
          <a:stretch>
            <a:fillRect/>
          </a:stretch>
        </p:blipFill>
        <p:spPr>
          <a:xfrm>
            <a:off x="228601" y="1635125"/>
            <a:ext cx="3743325" cy="4079875"/>
          </a:xfrm>
          <a:prstGeom prst="rect">
            <a:avLst/>
          </a:prstGeom>
        </p:spPr>
      </p:pic>
      <p:pic>
        <p:nvPicPr>
          <p:cNvPr id="5" name="Picture 4" descr="ConfigFeatureSuppressed.JPG"/>
          <p:cNvPicPr>
            <a:picLocks noChangeAspect="1"/>
          </p:cNvPicPr>
          <p:nvPr/>
        </p:nvPicPr>
        <p:blipFill>
          <a:blip r:embed="rId4"/>
          <a:stretch>
            <a:fillRect/>
          </a:stretch>
        </p:blipFill>
        <p:spPr>
          <a:xfrm>
            <a:off x="4648200" y="1611313"/>
            <a:ext cx="3429000" cy="4103688"/>
          </a:xfrm>
          <a:prstGeom prst="rect">
            <a:avLst/>
          </a:prstGeom>
        </p:spPr>
      </p:pic>
      <p:sp>
        <p:nvSpPr>
          <p:cNvPr id="6" name="Oval 5"/>
          <p:cNvSpPr/>
          <p:nvPr/>
        </p:nvSpPr>
        <p:spPr>
          <a:xfrm>
            <a:off x="685800" y="5397500"/>
            <a:ext cx="990600" cy="127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85800" y="5524500"/>
            <a:ext cx="990600" cy="127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724400" y="5397500"/>
            <a:ext cx="990600" cy="127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724400" y="5524500"/>
            <a:ext cx="990600" cy="127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flipV="1">
            <a:off x="1143000" y="2032000"/>
            <a:ext cx="12192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flipV="1">
            <a:off x="5181600" y="2032000"/>
            <a:ext cx="12192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457200" y="4953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Switch back and forth between the two configurations, confirm all after-welding machining features are unsuppressed in AsMachined, Suppressed in AsWelded</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15" name="Picture 14" descr="ConfigurationManager.JPG"/>
          <p:cNvPicPr>
            <a:picLocks noChangeAspect="1"/>
          </p:cNvPicPr>
          <p:nvPr/>
        </p:nvPicPr>
        <p:blipFill>
          <a:blip r:embed="rId5"/>
          <a:stretch>
            <a:fillRect/>
          </a:stretch>
        </p:blipFill>
        <p:spPr>
          <a:xfrm>
            <a:off x="6324600" y="2019300"/>
            <a:ext cx="2209800" cy="933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par>
                                <p:cTn id="16" presetID="10" presetClass="exit" presetSubtype="0" fill="hold" nodeType="withEffect">
                                  <p:stCondLst>
                                    <p:cond delay="0"/>
                                  </p:stCondLst>
                                  <p:childTnLst>
                                    <p:animEffect transition="out" filter="fade">
                                      <p:cBhvr>
                                        <p:cTn id="17" dur="2000"/>
                                        <p:tgtEl>
                                          <p:spTgt spid="15"/>
                                        </p:tgtEl>
                                      </p:cBhvr>
                                    </p:animEffect>
                                    <p:set>
                                      <p:cBhvr>
                                        <p:cTn id="18" dur="1" fill="hold">
                                          <p:stCondLst>
                                            <p:cond delay="1999"/>
                                          </p:stCondLst>
                                        </p:cTn>
                                        <p:tgtEl>
                                          <p:spTgt spid="1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20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0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8534400" cy="762000"/>
          </a:xfrm>
        </p:spPr>
        <p:txBody>
          <a:bodyPr>
            <a:normAutofit/>
          </a:bodyPr>
          <a:lstStyle/>
          <a:p>
            <a:r>
              <a:rPr lang="en-US" sz="2800" dirty="0" smtClean="0">
                <a:latin typeface="Arial" pitchFamily="34" charset="0"/>
              </a:rPr>
              <a:t>Updating Model Feature Tree “Cut List”</a:t>
            </a:r>
            <a:endParaRPr lang="en-US" sz="2800" dirty="0">
              <a:latin typeface="Arial" pitchFamily="34" charset="0"/>
            </a:endParaRPr>
          </a:p>
        </p:txBody>
      </p:sp>
      <p:sp>
        <p:nvSpPr>
          <p:cNvPr id="3" name="Subtitle 2"/>
          <p:cNvSpPr>
            <a:spLocks noGrp="1"/>
          </p:cNvSpPr>
          <p:nvPr>
            <p:ph type="subTitle" idx="1"/>
          </p:nvPr>
        </p:nvSpPr>
        <p:spPr>
          <a:xfrm>
            <a:off x="228600" y="635000"/>
            <a:ext cx="8610600" cy="1714500"/>
          </a:xfrm>
        </p:spPr>
        <p:txBody>
          <a:bodyPr vert="horz" lIns="91440" tIns="45720" rIns="91440" bIns="45720" rtlCol="0">
            <a:normAutofit fontScale="92500"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When ready to start drawing – “Update Cut List” by RMB on Cut List, Update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Analyzes part to group like bodies together for cut list table quantities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Expand Cut list, RMB each Cut-List-Item to review properties</a:t>
            </a: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Model is ready for drawing, with fully populated Cut List Table fields</a:t>
            </a:r>
          </a:p>
        </p:txBody>
      </p:sp>
      <p:pic>
        <p:nvPicPr>
          <p:cNvPr id="4" name="Picture 3" descr="UpdateCutList.JPG"/>
          <p:cNvPicPr>
            <a:picLocks noChangeAspect="1"/>
          </p:cNvPicPr>
          <p:nvPr/>
        </p:nvPicPr>
        <p:blipFill>
          <a:blip r:embed="rId3"/>
          <a:stretch>
            <a:fillRect/>
          </a:stretch>
        </p:blipFill>
        <p:spPr>
          <a:xfrm>
            <a:off x="152401" y="2349500"/>
            <a:ext cx="2790825" cy="3254375"/>
          </a:xfrm>
          <a:prstGeom prst="rect">
            <a:avLst/>
          </a:prstGeom>
        </p:spPr>
      </p:pic>
      <p:sp>
        <p:nvSpPr>
          <p:cNvPr id="5" name="Oval 4"/>
          <p:cNvSpPr/>
          <p:nvPr/>
        </p:nvSpPr>
        <p:spPr>
          <a:xfrm>
            <a:off x="990600" y="4445000"/>
            <a:ext cx="9906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CutListUpdated.JPG"/>
          <p:cNvPicPr>
            <a:picLocks noChangeAspect="1"/>
          </p:cNvPicPr>
          <p:nvPr/>
        </p:nvPicPr>
        <p:blipFill>
          <a:blip r:embed="rId4"/>
          <a:stretch>
            <a:fillRect/>
          </a:stretch>
        </p:blipFill>
        <p:spPr>
          <a:xfrm>
            <a:off x="3886201" y="3048000"/>
            <a:ext cx="1876425" cy="1730375"/>
          </a:xfrm>
          <a:prstGeom prst="rect">
            <a:avLst/>
          </a:prstGeom>
        </p:spPr>
      </p:pic>
      <p:sp>
        <p:nvSpPr>
          <p:cNvPr id="7" name="Oval 6"/>
          <p:cNvSpPr/>
          <p:nvPr/>
        </p:nvSpPr>
        <p:spPr>
          <a:xfrm>
            <a:off x="533400" y="2984500"/>
            <a:ext cx="4572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3886200" y="3302000"/>
            <a:ext cx="4572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p:cNvCxnSpPr>
            <a:stCxn id="7" idx="6"/>
            <a:endCxn id="8" idx="2"/>
          </p:cNvCxnSpPr>
          <p:nvPr/>
        </p:nvCxnSpPr>
        <p:spPr>
          <a:xfrm>
            <a:off x="990600" y="3111500"/>
            <a:ext cx="2895600" cy="317500"/>
          </a:xfrm>
          <a:prstGeom prst="straightConnector1">
            <a:avLst/>
          </a:prstGeom>
          <a:ln w="25400">
            <a:solidFill>
              <a:srgbClr val="FF0000"/>
            </a:solidFill>
            <a:headEnd w="lg" len="lg"/>
            <a:tailEnd type="arrow" w="lg" len="lg"/>
          </a:ln>
        </p:spPr>
        <p:style>
          <a:lnRef idx="1">
            <a:schemeClr val="accent1"/>
          </a:lnRef>
          <a:fillRef idx="0">
            <a:schemeClr val="accent1"/>
          </a:fillRef>
          <a:effectRef idx="0">
            <a:schemeClr val="accent1"/>
          </a:effectRef>
          <a:fontRef idx="minor">
            <a:schemeClr val="tx1"/>
          </a:fontRef>
        </p:style>
      </p:cxnSp>
      <p:pic>
        <p:nvPicPr>
          <p:cNvPr id="13" name="Picture 12" descr="ReviewCutListProperties.JPG"/>
          <p:cNvPicPr>
            <a:picLocks noChangeAspect="1"/>
          </p:cNvPicPr>
          <p:nvPr/>
        </p:nvPicPr>
        <p:blipFill>
          <a:blip r:embed="rId5"/>
          <a:stretch>
            <a:fillRect/>
          </a:stretch>
        </p:blipFill>
        <p:spPr>
          <a:xfrm>
            <a:off x="4495801" y="2286000"/>
            <a:ext cx="3228975" cy="1984375"/>
          </a:xfrm>
          <a:prstGeom prst="rect">
            <a:avLst/>
          </a:prstGeom>
        </p:spPr>
      </p:pic>
      <p:pic>
        <p:nvPicPr>
          <p:cNvPr id="14" name="Picture 13" descr="CutListCustomProperties.JPG"/>
          <p:cNvPicPr>
            <a:picLocks noChangeAspect="1"/>
          </p:cNvPicPr>
          <p:nvPr/>
        </p:nvPicPr>
        <p:blipFill>
          <a:blip r:embed="rId6"/>
          <a:stretch>
            <a:fillRect/>
          </a:stretch>
        </p:blipFill>
        <p:spPr>
          <a:xfrm>
            <a:off x="2124075" y="3849687"/>
            <a:ext cx="7019925" cy="18653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par>
                          <p:cTn id="11" fill="hold">
                            <p:stCondLst>
                              <p:cond delay="2000"/>
                            </p:stCondLst>
                            <p:childTnLst>
                              <p:par>
                                <p:cTn id="12" presetID="10" presetClass="entr" presetSubtype="0" fill="hold" grpId="0" nodeType="afterEffect">
                                  <p:stCondLst>
                                    <p:cond delay="20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2000"/>
                                        <p:tgtEl>
                                          <p:spTgt spid="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childTnLst>
                                </p:cTn>
                              </p:par>
                            </p:childTnLst>
                          </p:cTn>
                        </p:par>
                        <p:par>
                          <p:cTn id="28" fill="hold">
                            <p:stCondLst>
                              <p:cond delay="2000"/>
                            </p:stCondLst>
                            <p:childTnLst>
                              <p:par>
                                <p:cTn id="29" presetID="10" presetClass="entr" presetSubtype="0" fill="hold" nodeType="afterEffect">
                                  <p:stCondLst>
                                    <p:cond delay="2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2000"/>
                                        <p:tgtEl>
                                          <p:spTgt spid="3">
                                            <p:txEl>
                                              <p:pRg st="3" end="3"/>
                                            </p:txEl>
                                          </p:spTgt>
                                        </p:tgtEl>
                                      </p:cBhvr>
                                    </p:animEffect>
                                  </p:childTnLst>
                                </p:cTn>
                              </p:par>
                              <p:par>
                                <p:cTn id="37" presetID="10" presetClass="exit" presetSubtype="0" fill="hold" nodeType="withEffect">
                                  <p:stCondLst>
                                    <p:cond delay="0"/>
                                  </p:stCondLst>
                                  <p:childTnLst>
                                    <p:animEffect transition="out" filter="fade">
                                      <p:cBhvr>
                                        <p:cTn id="38" dur="2000"/>
                                        <p:tgtEl>
                                          <p:spTgt spid="14"/>
                                        </p:tgtEl>
                                      </p:cBhvr>
                                    </p:animEffect>
                                    <p:set>
                                      <p:cBhvr>
                                        <p:cTn id="39" dur="1" fill="hold">
                                          <p:stCondLst>
                                            <p:cond delay="1999"/>
                                          </p:stCondLst>
                                        </p:cTn>
                                        <p:tgtEl>
                                          <p:spTgt spid="14"/>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2000"/>
                                        <p:tgtEl>
                                          <p:spTgt spid="7"/>
                                        </p:tgtEl>
                                      </p:cBhvr>
                                    </p:animEffect>
                                  </p:childTnLst>
                                </p:cTn>
                              </p:par>
                              <p:par>
                                <p:cTn id="43" presetID="10"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0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2000"/>
                                        <p:tgtEl>
                                          <p:spTgt spid="8"/>
                                        </p:tgtEl>
                                      </p:cBhvr>
                                    </p:animEffect>
                                  </p:childTnLst>
                                </p:cTn>
                              </p:par>
                              <p:par>
                                <p:cTn id="49" presetID="10"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2000"/>
                                        <p:tgtEl>
                                          <p:spTgt spid="6"/>
                                        </p:tgtEl>
                                      </p:cBhvr>
                                    </p:animEffect>
                                  </p:childTnLst>
                                </p:cTn>
                              </p:par>
                              <p:par>
                                <p:cTn id="52" presetID="10" presetClass="exit" presetSubtype="0" fill="hold" nodeType="withEffect">
                                  <p:stCondLst>
                                    <p:cond delay="0"/>
                                  </p:stCondLst>
                                  <p:childTnLst>
                                    <p:animEffect transition="out" filter="fade">
                                      <p:cBhvr>
                                        <p:cTn id="53" dur="2000"/>
                                        <p:tgtEl>
                                          <p:spTgt spid="13"/>
                                        </p:tgtEl>
                                      </p:cBhvr>
                                    </p:animEffect>
                                    <p:set>
                                      <p:cBhvr>
                                        <p:cTn id="54"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0"/>
            <a:ext cx="7772400" cy="635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Arial" pitchFamily="34" charset="0"/>
                <a:ea typeface="+mj-ea"/>
                <a:cs typeface="+mj-cs"/>
              </a:rPr>
              <a:t>Weldment</a:t>
            </a:r>
            <a:r>
              <a:rPr kumimoji="0" lang="en-US" sz="2800" b="0" i="0" u="none" strike="noStrike" kern="1200" cap="none" spc="0" normalizeH="0" noProof="0" dirty="0" smtClean="0">
                <a:ln>
                  <a:noFill/>
                </a:ln>
                <a:solidFill>
                  <a:schemeClr val="tx1"/>
                </a:solidFill>
                <a:effectLst/>
                <a:uLnTx/>
                <a:uFillTx/>
                <a:latin typeface="Arial" pitchFamily="34" charset="0"/>
                <a:ea typeface="+mj-ea"/>
                <a:cs typeface="+mj-cs"/>
              </a:rPr>
              <a:t> Drawings: Inserting Cut List Table</a:t>
            </a:r>
            <a:endParaRPr kumimoji="0" lang="en-US" sz="2800" b="0" i="0" u="none" strike="noStrike" kern="1200" cap="none" spc="0" normalizeH="0" baseline="0" noProof="0" dirty="0">
              <a:ln>
                <a:noFill/>
              </a:ln>
              <a:solidFill>
                <a:schemeClr val="tx1"/>
              </a:solidFill>
              <a:effectLst/>
              <a:uLnTx/>
              <a:uFillTx/>
              <a:latin typeface="Arial" pitchFamily="34" charset="0"/>
              <a:ea typeface="+mj-ea"/>
              <a:cs typeface="+mj-cs"/>
            </a:endParaRPr>
          </a:p>
        </p:txBody>
      </p:sp>
      <p:sp>
        <p:nvSpPr>
          <p:cNvPr id="5" name="Subtitle 2"/>
          <p:cNvSpPr txBox="1">
            <a:spLocks/>
          </p:cNvSpPr>
          <p:nvPr/>
        </p:nvSpPr>
        <p:spPr>
          <a:xfrm>
            <a:off x="228600" y="635000"/>
            <a:ext cx="7391400" cy="171450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Insert the required views of the complete weldment</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part, &lt;AsWelded&gt; configuration</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742950" marR="0" lvl="1" indent="-28575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With &lt;AsWelded</a:t>
            </a:r>
            <a:r>
              <a:rPr lang="en-US" sz="2000" dirty="0" smtClean="0">
                <a:latin typeface="Arial" pitchFamily="34" charset="0"/>
                <a:cs typeface="Arial" pitchFamily="34" charset="0"/>
              </a:rPr>
              <a:t>&gt; view selected, Insert&gt;Tables&gt;Weldment Cut List</a:t>
            </a:r>
          </a:p>
          <a:p>
            <a:pPr marL="742950" marR="0" lvl="1" indent="-28575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Cut List Table</a:t>
            </a:r>
            <a:r>
              <a:rPr kumimoji="0" lang="en-US" sz="20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property manager appears, place table</a:t>
            </a: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6" name="Picture 5" descr="InsertWeldCutListMenu.JPG"/>
          <p:cNvPicPr>
            <a:picLocks noChangeAspect="1"/>
          </p:cNvPicPr>
          <p:nvPr/>
        </p:nvPicPr>
        <p:blipFill>
          <a:blip r:embed="rId3"/>
          <a:stretch>
            <a:fillRect/>
          </a:stretch>
        </p:blipFill>
        <p:spPr>
          <a:xfrm>
            <a:off x="228600" y="2476500"/>
            <a:ext cx="4495800" cy="2524125"/>
          </a:xfrm>
          <a:prstGeom prst="rect">
            <a:avLst/>
          </a:prstGeom>
        </p:spPr>
      </p:pic>
      <p:sp>
        <p:nvSpPr>
          <p:cNvPr id="7" name="Oval 6"/>
          <p:cNvSpPr/>
          <p:nvPr/>
        </p:nvSpPr>
        <p:spPr>
          <a:xfrm>
            <a:off x="2743200" y="4191000"/>
            <a:ext cx="13716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InsertWeldCutListToolBar.JPG"/>
          <p:cNvPicPr>
            <a:picLocks noChangeAspect="1"/>
          </p:cNvPicPr>
          <p:nvPr/>
        </p:nvPicPr>
        <p:blipFill>
          <a:blip r:embed="rId4"/>
          <a:stretch>
            <a:fillRect/>
          </a:stretch>
        </p:blipFill>
        <p:spPr>
          <a:xfrm>
            <a:off x="5257801" y="2730500"/>
            <a:ext cx="2847975" cy="1801813"/>
          </a:xfrm>
          <a:prstGeom prst="rect">
            <a:avLst/>
          </a:prstGeom>
        </p:spPr>
      </p:pic>
      <p:pic>
        <p:nvPicPr>
          <p:cNvPr id="9" name="Picture 8" descr="CutListTablePropManager.JPG"/>
          <p:cNvPicPr>
            <a:picLocks noChangeAspect="1"/>
          </p:cNvPicPr>
          <p:nvPr/>
        </p:nvPicPr>
        <p:blipFill>
          <a:blip r:embed="rId5"/>
          <a:stretch>
            <a:fillRect/>
          </a:stretch>
        </p:blipFill>
        <p:spPr>
          <a:xfrm>
            <a:off x="7466087" y="647700"/>
            <a:ext cx="1677913" cy="5067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childTnLst>
                                </p:cTn>
                              </p:par>
                            </p:childTnLst>
                          </p:cTn>
                        </p:par>
                        <p:par>
                          <p:cTn id="21" fill="hold">
                            <p:stCondLst>
                              <p:cond delay="2000"/>
                            </p:stCondLst>
                            <p:childTnLst>
                              <p:par>
                                <p:cTn id="22" presetID="10" presetClass="entr" presetSubtype="0" fill="hold" nodeType="afterEffect">
                                  <p:stCondLst>
                                    <p:cond delay="2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fade">
                                      <p:cBhvr>
                                        <p:cTn id="29" dur="2000"/>
                                        <p:tgtEl>
                                          <p:spTgt spid="5">
                                            <p:txEl>
                                              <p:pRg st="2" end="2"/>
                                            </p:txEl>
                                          </p:spTgt>
                                        </p:tgtEl>
                                      </p:cBhvr>
                                    </p:animEffect>
                                  </p:childTnLst>
                                </p:cTn>
                              </p:par>
                              <p:par>
                                <p:cTn id="30" presetID="10" presetClass="exit" presetSubtype="0" fill="hold" nodeType="withEffect">
                                  <p:stCondLst>
                                    <p:cond delay="0"/>
                                  </p:stCondLst>
                                  <p:childTnLst>
                                    <p:animEffect transition="out" filter="fade">
                                      <p:cBhvr>
                                        <p:cTn id="31" dur="2000"/>
                                        <p:tgtEl>
                                          <p:spTgt spid="6"/>
                                        </p:tgtEl>
                                      </p:cBhvr>
                                    </p:animEffect>
                                    <p:set>
                                      <p:cBhvr>
                                        <p:cTn id="32" dur="1" fill="hold">
                                          <p:stCondLst>
                                            <p:cond delay="19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2000"/>
                                        <p:tgtEl>
                                          <p:spTgt spid="7"/>
                                        </p:tgtEl>
                                      </p:cBhvr>
                                    </p:animEffect>
                                    <p:set>
                                      <p:cBhvr>
                                        <p:cTn id="35" dur="1" fill="hold">
                                          <p:stCondLst>
                                            <p:cond delay="1999"/>
                                          </p:stCondLst>
                                        </p:cTn>
                                        <p:tgtEl>
                                          <p:spTgt spid="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2000"/>
                                        <p:tgtEl>
                                          <p:spTgt spid="8"/>
                                        </p:tgtEl>
                                      </p:cBhvr>
                                    </p:animEffect>
                                    <p:set>
                                      <p:cBhvr>
                                        <p:cTn id="38" dur="1" fill="hold">
                                          <p:stCondLst>
                                            <p:cond delay="1999"/>
                                          </p:stCondLst>
                                        </p:cTn>
                                        <p:tgtEl>
                                          <p:spTgt spid="8"/>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animBg="1"/>
      <p:bldP spid="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0"/>
            <a:ext cx="7772400" cy="635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Arial" pitchFamily="34" charset="0"/>
                <a:ea typeface="+mj-ea"/>
                <a:cs typeface="+mj-cs"/>
              </a:rPr>
              <a:t>Excluding Cut List Line Items</a:t>
            </a:r>
            <a:endParaRPr kumimoji="0" lang="en-US" sz="2800" b="0" i="0" u="none" strike="noStrike" kern="1200" cap="none" spc="0" normalizeH="0" baseline="0" noProof="0" dirty="0">
              <a:ln>
                <a:noFill/>
              </a:ln>
              <a:solidFill>
                <a:schemeClr val="tx1"/>
              </a:solidFill>
              <a:effectLst/>
              <a:uLnTx/>
              <a:uFillTx/>
              <a:latin typeface="Arial" pitchFamily="34" charset="0"/>
              <a:ea typeface="+mj-ea"/>
              <a:cs typeface="+mj-cs"/>
            </a:endParaRPr>
          </a:p>
        </p:txBody>
      </p:sp>
      <p:sp>
        <p:nvSpPr>
          <p:cNvPr id="5" name="Subtitle 2"/>
          <p:cNvSpPr txBox="1">
            <a:spLocks/>
          </p:cNvSpPr>
          <p:nvPr/>
        </p:nvSpPr>
        <p:spPr>
          <a:xfrm>
            <a:off x="228600" y="635000"/>
            <a:ext cx="8610600" cy="17145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If a Cut</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List Table line item is to be excluded from the cut list table altogether:</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742950" marR="0" lvl="1" indent="-28575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lang="en-US" sz="2000" dirty="0" smtClean="0">
                <a:latin typeface="Arial" pitchFamily="34" charset="0"/>
                <a:cs typeface="Arial" pitchFamily="34" charset="0"/>
              </a:rPr>
              <a:t>In the model document, RMB on the Feature that created the body, select “Make Weld Bead”</a:t>
            </a:r>
            <a:endPar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pic>
        <p:nvPicPr>
          <p:cNvPr id="9" name="Picture 8" descr="MakeWeldBead.JPG"/>
          <p:cNvPicPr>
            <a:picLocks noChangeAspect="1"/>
          </p:cNvPicPr>
          <p:nvPr/>
        </p:nvPicPr>
        <p:blipFill>
          <a:blip r:embed="rId3"/>
          <a:stretch>
            <a:fillRect/>
          </a:stretch>
        </p:blipFill>
        <p:spPr>
          <a:xfrm>
            <a:off x="3124200" y="2476500"/>
            <a:ext cx="3552825" cy="2619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0"/>
            <a:ext cx="7772400" cy="635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Arial" pitchFamily="34" charset="0"/>
                <a:ea typeface="+mj-ea"/>
                <a:cs typeface="+mj-cs"/>
              </a:rPr>
              <a:t>Customizing the Weldment Cut List Table</a:t>
            </a:r>
            <a:endParaRPr kumimoji="0" lang="en-US" sz="2800" b="0" i="0" u="none" strike="noStrike" kern="1200" cap="none" spc="0" normalizeH="0" baseline="0" noProof="0" dirty="0">
              <a:ln>
                <a:noFill/>
              </a:ln>
              <a:solidFill>
                <a:schemeClr val="tx1"/>
              </a:solidFill>
              <a:effectLst/>
              <a:uLnTx/>
              <a:uFillTx/>
              <a:latin typeface="Arial" pitchFamily="34" charset="0"/>
              <a:ea typeface="+mj-ea"/>
              <a:cs typeface="+mj-cs"/>
            </a:endParaRPr>
          </a:p>
        </p:txBody>
      </p:sp>
      <p:pic>
        <p:nvPicPr>
          <p:cNvPr id="9" name="Picture 8" descr="CutListTableInsertColumn.JPG"/>
          <p:cNvPicPr>
            <a:picLocks noChangeAspect="1"/>
          </p:cNvPicPr>
          <p:nvPr/>
        </p:nvPicPr>
        <p:blipFill>
          <a:blip r:embed="rId3"/>
          <a:stretch>
            <a:fillRect/>
          </a:stretch>
        </p:blipFill>
        <p:spPr>
          <a:xfrm>
            <a:off x="1238250" y="3952875"/>
            <a:ext cx="7905750" cy="1762125"/>
          </a:xfrm>
          <a:prstGeom prst="rect">
            <a:avLst/>
          </a:prstGeom>
        </p:spPr>
      </p:pic>
      <p:pic>
        <p:nvPicPr>
          <p:cNvPr id="6" name="Picture 5" descr="InsertColumnPropManager.JPG"/>
          <p:cNvPicPr>
            <a:picLocks noChangeAspect="1"/>
          </p:cNvPicPr>
          <p:nvPr/>
        </p:nvPicPr>
        <p:blipFill>
          <a:blip r:embed="rId4"/>
          <a:stretch>
            <a:fillRect/>
          </a:stretch>
        </p:blipFill>
        <p:spPr>
          <a:xfrm>
            <a:off x="0" y="2428875"/>
            <a:ext cx="1876425" cy="3286125"/>
          </a:xfrm>
          <a:prstGeom prst="rect">
            <a:avLst/>
          </a:prstGeom>
        </p:spPr>
      </p:pic>
      <p:sp>
        <p:nvSpPr>
          <p:cNvPr id="5" name="Subtitle 2"/>
          <p:cNvSpPr txBox="1">
            <a:spLocks/>
          </p:cNvSpPr>
          <p:nvPr/>
        </p:nvSpPr>
        <p:spPr>
          <a:xfrm>
            <a:off x="990600" y="635000"/>
            <a:ext cx="7848600" cy="38989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Insert column:</a:t>
            </a:r>
            <a:r>
              <a:rPr kumimoji="0" lang="en-US" sz="24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RMB on an existing column, Insert&gt;Column Right or Column Left</a:t>
            </a:r>
          </a:p>
          <a:p>
            <a:pPr marL="800100" lvl="1" indent="-342900">
              <a:spcBef>
                <a:spcPct val="20000"/>
              </a:spcBef>
              <a:buClr>
                <a:schemeClr val="accent6"/>
              </a:buClr>
              <a:buSzPct val="90000"/>
              <a:buFont typeface="Wingdings" pitchFamily="2" charset="2"/>
              <a:buChar char="n"/>
              <a:defRPr/>
            </a:pPr>
            <a:r>
              <a:rPr lang="en-US" sz="2000" baseline="0" dirty="0" smtClean="0">
                <a:latin typeface="Arial" pitchFamily="34" charset="0"/>
                <a:cs typeface="Arial" pitchFamily="34" charset="0"/>
              </a:rPr>
              <a:t>Property</a:t>
            </a:r>
            <a:r>
              <a:rPr lang="en-US" sz="2000" dirty="0" smtClean="0">
                <a:latin typeface="Arial" pitchFamily="34" charset="0"/>
                <a:cs typeface="Arial" pitchFamily="34" charset="0"/>
              </a:rPr>
              <a:t> manager: Link column to a defined Cut list item property using the “Custom property” dropdown.</a:t>
            </a:r>
          </a:p>
          <a:p>
            <a:pPr marL="1257300" lvl="2" indent="-342900">
              <a:spcBef>
                <a:spcPct val="20000"/>
              </a:spcBef>
              <a:buClr>
                <a:schemeClr val="accent6"/>
              </a:buClr>
              <a:buSzPct val="90000"/>
              <a:buFont typeface="Wingdings" pitchFamily="2" charset="2"/>
              <a:buChar char="n"/>
              <a:defRPr/>
            </a:pPr>
            <a:r>
              <a:rPr kumimoji="0" lang="en-US" sz="20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Using properties</a:t>
            </a:r>
            <a:r>
              <a:rPr kumimoji="0" lang="en-US" sz="2000" b="0" i="0" u="none" strike="noStrike" kern="1200" cap="none" spc="0" normalizeH="0" noProof="0" dirty="0" smtClean="0">
                <a:ln>
                  <a:noFill/>
                </a:ln>
                <a:solidFill>
                  <a:schemeClr val="tx1"/>
                </a:solidFill>
                <a:effectLst/>
                <a:uLnTx/>
                <a:uFillTx/>
                <a:latin typeface="Arial" pitchFamily="34" charset="0"/>
                <a:ea typeface="+mn-ea"/>
                <a:cs typeface="Arial" pitchFamily="34" charset="0"/>
              </a:rPr>
              <a:t> in this way allows table to include:</a:t>
            </a:r>
          </a:p>
          <a:p>
            <a:pPr marL="1714500" lvl="3" indent="-342900">
              <a:spcBef>
                <a:spcPct val="20000"/>
              </a:spcBef>
              <a:buClr>
                <a:schemeClr val="accent6"/>
              </a:buClr>
              <a:buSzPct val="90000"/>
              <a:buFont typeface="Wingdings" pitchFamily="2" charset="2"/>
              <a:buChar char="n"/>
              <a:defRPr/>
            </a:pPr>
            <a:r>
              <a:rPr lang="en-US" baseline="0" dirty="0" smtClean="0">
                <a:latin typeface="Arial" pitchFamily="34" charset="0"/>
                <a:cs typeface="Arial" pitchFamily="34" charset="0"/>
              </a:rPr>
              <a:t>Angle</a:t>
            </a:r>
            <a:r>
              <a:rPr lang="en-US" dirty="0" smtClean="0">
                <a:latin typeface="Arial" pitchFamily="34" charset="0"/>
                <a:cs typeface="Arial" pitchFamily="34" charset="0"/>
              </a:rPr>
              <a:t> of cut at each end</a:t>
            </a:r>
          </a:p>
          <a:p>
            <a:pPr marL="1714500" lvl="3" indent="-342900">
              <a:spcBef>
                <a:spcPct val="20000"/>
              </a:spcBef>
              <a:buClr>
                <a:schemeClr val="accent6"/>
              </a:buClr>
              <a:buSzPct val="90000"/>
              <a:buFont typeface="Wingdings" pitchFamily="2" charset="2"/>
              <a:buChar char="n"/>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Vendor</a:t>
            </a:r>
          </a:p>
          <a:p>
            <a:pPr marL="1714500" lvl="3" indent="-342900">
              <a:spcBef>
                <a:spcPct val="20000"/>
              </a:spcBef>
              <a:buClr>
                <a:schemeClr val="accent6"/>
              </a:buClr>
              <a:buSzPct val="90000"/>
              <a:buFont typeface="Wingdings" pitchFamily="2" charset="2"/>
              <a:buChar char="n"/>
              <a:defRPr/>
            </a:pPr>
            <a:r>
              <a:rPr lang="en-US" dirty="0" smtClean="0">
                <a:latin typeface="Arial" pitchFamily="34" charset="0"/>
                <a:cs typeface="Arial" pitchFamily="34" charset="0"/>
              </a:rPr>
              <a:t>Weight per unit length</a:t>
            </a:r>
          </a:p>
          <a:p>
            <a:pPr marL="1714500" lvl="3" indent="-342900">
              <a:spcBef>
                <a:spcPct val="20000"/>
              </a:spcBef>
              <a:buClr>
                <a:schemeClr val="accent6"/>
              </a:buClr>
              <a:buSzPct val="90000"/>
              <a:buFont typeface="Wingdings" pitchFamily="2" charset="2"/>
              <a:buChar char="n"/>
              <a:defRPr/>
            </a:pPr>
            <a:r>
              <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p>
          <a:p>
            <a:pPr marL="342900" indent="-342900">
              <a:spcBef>
                <a:spcPct val="20000"/>
              </a:spcBef>
              <a:buClr>
                <a:schemeClr val="accent6"/>
              </a:buClr>
              <a:buSzPct val="90000"/>
              <a:buFont typeface="Wingdings" pitchFamily="2" charset="2"/>
              <a:buChar char="n"/>
              <a:defRPr/>
            </a:pPr>
            <a:r>
              <a:rPr lang="en-US" dirty="0" smtClean="0">
                <a:latin typeface="Arial" pitchFamily="34" charset="0"/>
                <a:cs typeface="Arial" pitchFamily="34" charset="0"/>
              </a:rPr>
              <a:t>When the table is properly constructed, select table, Menu File&gt;Save As, File type “Template”, so it becomes a template for the next drawing</a:t>
            </a:r>
            <a:endParaRPr kumimoji="0" lang="en-US"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2000"/>
                                        <p:tgtEl>
                                          <p:spTgt spid="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2000"/>
                                        <p:tgtEl>
                                          <p:spTgt spid="5">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2000"/>
                                        <p:tgtEl>
                                          <p:spTgt spid="5">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2000"/>
                                        <p:tgtEl>
                                          <p:spTgt spid="5">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2000"/>
                                        <p:tgtEl>
                                          <p:spTgt spid="5">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Effect transition="in" filter="fade">
                                      <p:cBhvr>
                                        <p:cTn id="38" dur="2000"/>
                                        <p:tgtEl>
                                          <p:spTgt spid="5">
                                            <p:txEl>
                                              <p:pRg st="7" end="7"/>
                                            </p:txEl>
                                          </p:spTgt>
                                        </p:tgtEl>
                                      </p:cBhvr>
                                    </p:animEffect>
                                  </p:childTnLst>
                                </p:cTn>
                              </p:par>
                              <p:par>
                                <p:cTn id="39" presetID="10" presetClass="exit" presetSubtype="0" fill="hold" nodeType="withEffect">
                                  <p:stCondLst>
                                    <p:cond delay="0"/>
                                  </p:stCondLst>
                                  <p:childTnLst>
                                    <p:animEffect transition="out" filter="fade">
                                      <p:cBhvr>
                                        <p:cTn id="40" dur="2000"/>
                                        <p:tgtEl>
                                          <p:spTgt spid="6"/>
                                        </p:tgtEl>
                                      </p:cBhvr>
                                    </p:animEffect>
                                    <p:set>
                                      <p:cBhvr>
                                        <p:cTn id="41" dur="1" fill="hold">
                                          <p:stCondLst>
                                            <p:cond delay="1999"/>
                                          </p:stCondLst>
                                        </p:cTn>
                                        <p:tgtEl>
                                          <p:spTgt spid="6"/>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2000"/>
                                        <p:tgtEl>
                                          <p:spTgt spid="9"/>
                                        </p:tgtEl>
                                      </p:cBhvr>
                                    </p:animEffect>
                                    <p:set>
                                      <p:cBhvr>
                                        <p:cTn id="44"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8534400" cy="762000"/>
          </a:xfrm>
        </p:spPr>
        <p:txBody>
          <a:bodyPr>
            <a:normAutofit/>
          </a:bodyPr>
          <a:lstStyle/>
          <a:p>
            <a:r>
              <a:rPr lang="en-US" sz="2800" dirty="0" smtClean="0">
                <a:latin typeface="Arial" pitchFamily="34" charset="0"/>
              </a:rPr>
              <a:t>Relative Views: Adding to the Drawing toolbar</a:t>
            </a:r>
            <a:endParaRPr lang="en-US" sz="2800" dirty="0">
              <a:latin typeface="Arial" pitchFamily="34" charset="0"/>
            </a:endParaRPr>
          </a:p>
        </p:txBody>
      </p:sp>
      <p:sp>
        <p:nvSpPr>
          <p:cNvPr id="3" name="Subtitle 2"/>
          <p:cNvSpPr>
            <a:spLocks noGrp="1"/>
          </p:cNvSpPr>
          <p:nvPr>
            <p:ph type="subTitle" idx="1"/>
          </p:nvPr>
        </p:nvSpPr>
        <p:spPr>
          <a:xfrm>
            <a:off x="457200" y="635000"/>
            <a:ext cx="8229600" cy="8890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“Relative view” command is not on “Drawing” toolbar by default, Customize, and add it:</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p:txBody>
      </p:sp>
      <p:pic>
        <p:nvPicPr>
          <p:cNvPr id="4" name="Picture 3" descr="AddRelativeViewCommand.JPG"/>
          <p:cNvPicPr>
            <a:picLocks noChangeAspect="1"/>
          </p:cNvPicPr>
          <p:nvPr/>
        </p:nvPicPr>
        <p:blipFill>
          <a:blip r:embed="rId3"/>
          <a:stretch>
            <a:fillRect/>
          </a:stretch>
        </p:blipFill>
        <p:spPr>
          <a:xfrm>
            <a:off x="152401" y="1587500"/>
            <a:ext cx="4505325" cy="1793875"/>
          </a:xfrm>
          <a:prstGeom prst="rect">
            <a:avLst/>
          </a:prstGeom>
        </p:spPr>
      </p:pic>
      <p:pic>
        <p:nvPicPr>
          <p:cNvPr id="5" name="Picture 4" descr="RelativeViewButton.JPG"/>
          <p:cNvPicPr>
            <a:picLocks noChangeAspect="1"/>
          </p:cNvPicPr>
          <p:nvPr/>
        </p:nvPicPr>
        <p:blipFill>
          <a:blip r:embed="rId4"/>
          <a:stretch>
            <a:fillRect/>
          </a:stretch>
        </p:blipFill>
        <p:spPr>
          <a:xfrm>
            <a:off x="4800600" y="2032000"/>
            <a:ext cx="857250" cy="658813"/>
          </a:xfrm>
          <a:prstGeom prst="rect">
            <a:avLst/>
          </a:prstGeom>
        </p:spPr>
      </p:pic>
      <p:sp>
        <p:nvSpPr>
          <p:cNvPr id="6" name="Oval 5"/>
          <p:cNvSpPr/>
          <p:nvPr/>
        </p:nvSpPr>
        <p:spPr>
          <a:xfrm>
            <a:off x="3352800" y="2349500"/>
            <a:ext cx="457200" cy="317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DrawingToolBar.JPG"/>
          <p:cNvPicPr>
            <a:picLocks noChangeAspect="1"/>
          </p:cNvPicPr>
          <p:nvPr/>
        </p:nvPicPr>
        <p:blipFill>
          <a:blip r:embed="rId5"/>
          <a:stretch>
            <a:fillRect/>
          </a:stretch>
        </p:blipFill>
        <p:spPr>
          <a:xfrm>
            <a:off x="5791200" y="2222500"/>
            <a:ext cx="2876550" cy="269875"/>
          </a:xfrm>
          <a:prstGeom prst="rect">
            <a:avLst/>
          </a:prstGeom>
        </p:spPr>
      </p:pic>
      <p:sp>
        <p:nvSpPr>
          <p:cNvPr id="8" name="Arc 7"/>
          <p:cNvSpPr/>
          <p:nvPr/>
        </p:nvSpPr>
        <p:spPr>
          <a:xfrm>
            <a:off x="3581400" y="1968500"/>
            <a:ext cx="1600200" cy="825500"/>
          </a:xfrm>
          <a:prstGeom prst="arc">
            <a:avLst>
              <a:gd name="adj1" fmla="val 10942930"/>
              <a:gd name="adj2" fmla="val 20065961"/>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Arc 8"/>
          <p:cNvSpPr/>
          <p:nvPr/>
        </p:nvSpPr>
        <p:spPr>
          <a:xfrm>
            <a:off x="5257800" y="1778000"/>
            <a:ext cx="3200400" cy="952500"/>
          </a:xfrm>
          <a:prstGeom prst="arc">
            <a:avLst>
              <a:gd name="adj1" fmla="val 11160053"/>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Subtitle 2"/>
          <p:cNvSpPr txBox="1">
            <a:spLocks/>
          </p:cNvSpPr>
          <p:nvPr/>
        </p:nvSpPr>
        <p:spPr>
          <a:xfrm>
            <a:off x="457200" y="3746500"/>
            <a:ext cx="8229600" cy="1397000"/>
          </a:xfrm>
          <a:prstGeom prst="rect">
            <a:avLst/>
          </a:prstGeom>
        </p:spPr>
        <p:txBody>
          <a:bodyPr vert="horz" lIns="91440" tIns="45720" rIns="91440" bIns="45720" rtlCol="0">
            <a:normAutofit fontScale="92500"/>
          </a:bodyPr>
          <a:lstStyle/>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r>
              <a:rPr lang="en-US" sz="2400" dirty="0" smtClean="0">
                <a:latin typeface="Arial" pitchFamily="34" charset="0"/>
                <a:cs typeface="Arial" pitchFamily="34" charset="0"/>
              </a:rPr>
              <a:t>To use the “Relative view” command, it is most effective to have both the drawing to have the added view, and the model with the solid body to be shown in the view, both in memory</a:t>
            </a: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0" marR="0" lvl="0" indent="0" algn="l" defTabSz="914400" rtl="0" eaLnBrk="1" fontAlgn="auto" latinLnBrk="0" hangingPunct="1">
              <a:lnSpc>
                <a:spcPct val="100000"/>
              </a:lnSpc>
              <a:spcBef>
                <a:spcPct val="20000"/>
              </a:spcBef>
              <a:spcAft>
                <a:spcPts val="0"/>
              </a:spcAft>
              <a:buClr>
                <a:schemeClr val="accent6"/>
              </a:buClr>
              <a:buSzPct val="90000"/>
              <a:buFont typeface="Wingdings" pitchFamily="2" charset="2"/>
              <a:buChar char="n"/>
              <a:tabLst/>
              <a:defRPr/>
            </a:pPr>
            <a:endParaRPr kumimoji="0" lang="en-US" sz="24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2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par>
                                <p:cTn id="22" presetID="10" presetClass="entr" presetSubtype="0" fill="hold" nodeType="withEffect">
                                  <p:stCondLst>
                                    <p:cond delay="2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childTnLst>
                          </p:cTn>
                        </p:par>
                        <p:par>
                          <p:cTn id="30" fill="hold">
                            <p:stCondLst>
                              <p:cond delay="2000"/>
                            </p:stCondLst>
                            <p:childTnLst>
                              <p:par>
                                <p:cTn id="31" presetID="10" presetClass="entr" presetSubtype="0" fill="hold" grpId="0" nodeType="afterEffect">
                                  <p:stCondLst>
                                    <p:cond delay="20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8" grpId="0" animBg="1"/>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44500"/>
            <a:ext cx="8229600" cy="3175000"/>
          </a:xfrm>
        </p:spPr>
        <p:txBody>
          <a:bodyPr vert="horz" lIns="91440" tIns="45720" rIns="91440" bIns="45720" rtlCol="0">
            <a:normAutofit fontScale="92500"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Activate command from within the drawing document: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Select a planer face of a model in the graphics area of another window (prompting for a “front” face, given the default of “Entire part”)</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&lt;Control-Tab&gt; to window of weldment model:</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Scope = Selected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Set Orientation</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Click “OK”, drawing document reactivated:</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Define drawing view properties as required</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Projections of the Relative view as required</a:t>
            </a: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Relative View for Weldments</a:t>
            </a:r>
            <a:endParaRPr lang="en-US" sz="2800" dirty="0">
              <a:latin typeface="Arial" pitchFamily="34" charset="0"/>
            </a:endParaRPr>
          </a:p>
        </p:txBody>
      </p:sp>
      <p:pic>
        <p:nvPicPr>
          <p:cNvPr id="4" name="Picture 3" descr="RelativeViewHelp.JPG"/>
          <p:cNvPicPr>
            <a:picLocks noChangeAspect="1"/>
          </p:cNvPicPr>
          <p:nvPr/>
        </p:nvPicPr>
        <p:blipFill>
          <a:blip r:embed="rId3"/>
          <a:stretch>
            <a:fillRect/>
          </a:stretch>
        </p:blipFill>
        <p:spPr>
          <a:xfrm>
            <a:off x="228600" y="2667000"/>
            <a:ext cx="1876425" cy="2293938"/>
          </a:xfrm>
          <a:prstGeom prst="rect">
            <a:avLst/>
          </a:prstGeom>
        </p:spPr>
      </p:pic>
      <p:pic>
        <p:nvPicPr>
          <p:cNvPr id="6" name="Picture 5" descr="RelativeViewDefinition.JPG"/>
          <p:cNvPicPr>
            <a:picLocks noChangeAspect="1"/>
          </p:cNvPicPr>
          <p:nvPr/>
        </p:nvPicPr>
        <p:blipFill>
          <a:blip r:embed="rId4"/>
          <a:stretch>
            <a:fillRect/>
          </a:stretch>
        </p:blipFill>
        <p:spPr>
          <a:xfrm>
            <a:off x="2933700" y="1674813"/>
            <a:ext cx="6210300" cy="4040188"/>
          </a:xfrm>
          <a:prstGeom prst="rect">
            <a:avLst/>
          </a:prstGeom>
        </p:spPr>
      </p:pic>
      <p:sp>
        <p:nvSpPr>
          <p:cNvPr id="7" name="Oval 6"/>
          <p:cNvSpPr/>
          <p:nvPr/>
        </p:nvSpPr>
        <p:spPr>
          <a:xfrm>
            <a:off x="3124200" y="3302000"/>
            <a:ext cx="11430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RelativeViewDrawingProperties.JPG"/>
          <p:cNvPicPr>
            <a:picLocks noChangeAspect="1"/>
          </p:cNvPicPr>
          <p:nvPr/>
        </p:nvPicPr>
        <p:blipFill>
          <a:blip r:embed="rId5"/>
          <a:stretch>
            <a:fillRect/>
          </a:stretch>
        </p:blipFill>
        <p:spPr>
          <a:xfrm>
            <a:off x="6858000" y="2159000"/>
            <a:ext cx="1924050" cy="341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20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2000"/>
                                        <p:tgtEl>
                                          <p:spTgt spid="3">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0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par>
                                <p:cTn id="38" presetID="10" presetClass="exit" presetSubtype="0" fill="hold" nodeType="withEffect">
                                  <p:stCondLst>
                                    <p:cond delay="0"/>
                                  </p:stCondLst>
                                  <p:childTnLst>
                                    <p:animEffect transition="out" filter="fade">
                                      <p:cBhvr>
                                        <p:cTn id="39" dur="2000"/>
                                        <p:tgtEl>
                                          <p:spTgt spid="4"/>
                                        </p:tgtEl>
                                      </p:cBhvr>
                                    </p:animEffect>
                                    <p:set>
                                      <p:cBhvr>
                                        <p:cTn id="40" dur="1" fill="hold">
                                          <p:stCondLst>
                                            <p:cond delay="1999"/>
                                          </p:stCondLst>
                                        </p:cTn>
                                        <p:tgtEl>
                                          <p:spTgt spid="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000"/>
                                        <p:tgtEl>
                                          <p:spTgt spid="6"/>
                                        </p:tgtEl>
                                      </p:cBhvr>
                                    </p:animEffect>
                                    <p:set>
                                      <p:cBhvr>
                                        <p:cTn id="43" dur="1" fill="hold">
                                          <p:stCondLst>
                                            <p:cond delay="19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2000"/>
                                        <p:tgtEl>
                                          <p:spTgt spid="7"/>
                                        </p:tgtEl>
                                      </p:cBhvr>
                                    </p:animEffect>
                                    <p:set>
                                      <p:cBhvr>
                                        <p:cTn id="46" dur="1" fill="hold">
                                          <p:stCondLst>
                                            <p:cond delay="1999"/>
                                          </p:stCondLst>
                                        </p:cTn>
                                        <p:tgtEl>
                                          <p:spTgt spid="7"/>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2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2000"/>
                                        <p:tgtEl>
                                          <p:spTgt spid="3">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Effect transition="in" filter="fade">
                                      <p:cBhvr>
                                        <p:cTn id="59"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Saving Weldment Bodies to Individual Part Files</a:t>
            </a:r>
            <a:endParaRPr lang="en-US" sz="2800" dirty="0">
              <a:latin typeface="Arial" pitchFamily="34" charset="0"/>
            </a:endParaRPr>
          </a:p>
        </p:txBody>
      </p:sp>
      <p:sp>
        <p:nvSpPr>
          <p:cNvPr id="3" name="Subtitle 2"/>
          <p:cNvSpPr>
            <a:spLocks noGrp="1"/>
          </p:cNvSpPr>
          <p:nvPr>
            <p:ph type="subTitle" idx="1"/>
          </p:nvPr>
        </p:nvSpPr>
        <p:spPr>
          <a:xfrm>
            <a:off x="457200" y="6350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When design or procedure dictate the pieces welded together be separate part files and/or drawings: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RMB on “Cut List” in model Feature Tree and “Save Bodies”</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SaveBodies.JPG"/>
          <p:cNvPicPr>
            <a:picLocks noChangeAspect="1"/>
          </p:cNvPicPr>
          <p:nvPr/>
        </p:nvPicPr>
        <p:blipFill>
          <a:blip r:embed="rId3"/>
          <a:stretch>
            <a:fillRect/>
          </a:stretch>
        </p:blipFill>
        <p:spPr>
          <a:xfrm>
            <a:off x="533400" y="1841500"/>
            <a:ext cx="2781300" cy="3508375"/>
          </a:xfrm>
          <a:prstGeom prst="rect">
            <a:avLst/>
          </a:prstGeom>
        </p:spPr>
      </p:pic>
      <p:sp>
        <p:nvSpPr>
          <p:cNvPr id="7" name="TextBox 6"/>
          <p:cNvSpPr txBox="1"/>
          <p:nvPr/>
        </p:nvSpPr>
        <p:spPr>
          <a:xfrm>
            <a:off x="3505200" y="1778000"/>
            <a:ext cx="5257800" cy="2246769"/>
          </a:xfrm>
          <a:prstGeom prst="rect">
            <a:avLst/>
          </a:prstGeom>
          <a:noFill/>
        </p:spPr>
        <p:txBody>
          <a:bodyPr wrap="square" rtlCol="0">
            <a:spAutoFit/>
          </a:bodyPr>
          <a:lstStyle/>
          <a:p>
            <a:pPr>
              <a:buClr>
                <a:schemeClr val="accent6"/>
              </a:buClr>
              <a:buFont typeface="Wingdings" pitchFamily="2" charset="2"/>
              <a:buChar char="n"/>
            </a:pPr>
            <a:r>
              <a:rPr lang="en-US" sz="2000" dirty="0" smtClean="0">
                <a:latin typeface="Arial" pitchFamily="34" charset="0"/>
                <a:cs typeface="Arial" pitchFamily="34" charset="0"/>
              </a:rPr>
              <a:t>All bodies for the entire weldment, or a selection of any required bodies can be exported to part files.</a:t>
            </a:r>
          </a:p>
          <a:p>
            <a:pPr>
              <a:buClr>
                <a:schemeClr val="accent6"/>
              </a:buClr>
              <a:buFont typeface="Wingdings" pitchFamily="2" charset="2"/>
              <a:buChar char="n"/>
            </a:pPr>
            <a:r>
              <a:rPr lang="en-US" sz="2000" dirty="0" smtClean="0">
                <a:latin typeface="Arial" pitchFamily="34" charset="0"/>
                <a:cs typeface="Arial" pitchFamily="34" charset="0"/>
              </a:rPr>
              <a:t>Exported part files can be detailed like any part file.</a:t>
            </a:r>
          </a:p>
          <a:p>
            <a:pPr>
              <a:buClr>
                <a:schemeClr val="accent6"/>
              </a:buClr>
              <a:buFont typeface="Wingdings" pitchFamily="2" charset="2"/>
              <a:buChar char="n"/>
            </a:pPr>
            <a:r>
              <a:rPr lang="en-US" sz="2000" dirty="0" smtClean="0">
                <a:latin typeface="Arial" pitchFamily="34" charset="0"/>
                <a:cs typeface="Arial" pitchFamily="34" charset="0"/>
              </a:rPr>
              <a:t>The entire weldment can be consumed, and re-created as an assembly file.</a:t>
            </a:r>
            <a:endParaRPr lang="en-US" sz="20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Saving Weldment Bodies, continued</a:t>
            </a:r>
            <a:endParaRPr lang="en-US" sz="2800" dirty="0">
              <a:latin typeface="Arial" pitchFamily="34" charset="0"/>
            </a:endParaRPr>
          </a:p>
        </p:txBody>
      </p:sp>
      <p:sp>
        <p:nvSpPr>
          <p:cNvPr id="3" name="Subtitle 2"/>
          <p:cNvSpPr>
            <a:spLocks noGrp="1"/>
          </p:cNvSpPr>
          <p:nvPr>
            <p:ph type="subTitle" idx="1"/>
          </p:nvPr>
        </p:nvSpPr>
        <p:spPr>
          <a:xfrm>
            <a:off x="6477000" y="952500"/>
            <a:ext cx="2667000" cy="4064000"/>
          </a:xfrm>
        </p:spPr>
        <p:txBody>
          <a:bodyPr vert="horz" lIns="91440" tIns="45720" rIns="91440" bIns="45720" rtlCol="0">
            <a:normAutofit fontScale="92500" lnSpcReduction="10000"/>
          </a:bodyPr>
          <a:lstStyle/>
          <a:p>
            <a:pPr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Place check mark to save body to external part file</a:t>
            </a:r>
          </a:p>
          <a:p>
            <a:pPr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Double-click under “File” to specify file name</a:t>
            </a:r>
          </a:p>
          <a:p>
            <a:pPr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Origin for each body can be specified within the new part</a:t>
            </a:r>
          </a:p>
          <a:p>
            <a:pPr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Custom properties can be copied from the parent weldment part to the children piece part documents</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000" dirty="0">
              <a:solidFill>
                <a:schemeClr val="tx1"/>
              </a:solidFill>
              <a:latin typeface="Arial" pitchFamily="34" charset="0"/>
              <a:cs typeface="Arial" pitchFamily="34" charset="0"/>
            </a:endParaRPr>
          </a:p>
        </p:txBody>
      </p:sp>
      <p:pic>
        <p:nvPicPr>
          <p:cNvPr id="4" name="Picture 3" descr="SaveBodiesProperties.JPG"/>
          <p:cNvPicPr>
            <a:picLocks noChangeAspect="1"/>
          </p:cNvPicPr>
          <p:nvPr/>
        </p:nvPicPr>
        <p:blipFill>
          <a:blip r:embed="rId3"/>
          <a:stretch>
            <a:fillRect/>
          </a:stretch>
        </p:blipFill>
        <p:spPr>
          <a:xfrm>
            <a:off x="1" y="1143000"/>
            <a:ext cx="6448425" cy="4381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Weldments-Basics and Beyond-Contents</a:t>
            </a:r>
            <a:endParaRPr lang="en-US" sz="2800" dirty="0">
              <a:latin typeface="Arial" pitchFamily="34" charset="0"/>
            </a:endParaRPr>
          </a:p>
        </p:txBody>
      </p:sp>
      <p:sp>
        <p:nvSpPr>
          <p:cNvPr id="3" name="Subtitle 2"/>
          <p:cNvSpPr>
            <a:spLocks noGrp="1"/>
          </p:cNvSpPr>
          <p:nvPr>
            <p:ph type="subTitle" idx="1"/>
          </p:nvPr>
        </p:nvSpPr>
        <p:spPr>
          <a:xfrm>
            <a:off x="152400" y="495300"/>
            <a:ext cx="8763000" cy="5219700"/>
          </a:xfrm>
        </p:spPr>
        <p:txBody>
          <a:bodyPr vert="horz" lIns="91440" tIns="45720" rIns="91440" bIns="45720" rtlCol="0">
            <a:normAutofit fontScale="92500"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Session purpose is to:</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Present basic and intermediate weldment design</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Demonstrate how to expand existing profile library</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Populate the weldment cut list with relevant data</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Explore modeling technique and drawing options for multi-bodied parts</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Material presented: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3D sketching (2D sketches may work fine, just more sketches req’d)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New functions: Mirror profile, Alignment vector</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Using Extrudes to create weldment bodies, and populate cut lists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Weldment cutback technique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“AsWelded” and “AsMachined" Configurations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Relative view functionality</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Save Bodies to create external piece parts/prints before welding</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Creating weldment profiles that automatically populate a cut list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Custom properties, Cut List Tables, and table templates</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Saving Weldment Bodies, Continued</a:t>
            </a:r>
            <a:endParaRPr lang="en-US" sz="2800" dirty="0">
              <a:latin typeface="Arial" pitchFamily="34" charset="0"/>
            </a:endParaRPr>
          </a:p>
        </p:txBody>
      </p:sp>
      <p:sp>
        <p:nvSpPr>
          <p:cNvPr id="3" name="Subtitle 2"/>
          <p:cNvSpPr>
            <a:spLocks noGrp="1"/>
          </p:cNvSpPr>
          <p:nvPr>
            <p:ph type="subTitle" idx="1"/>
          </p:nvPr>
        </p:nvSpPr>
        <p:spPr>
          <a:xfrm>
            <a:off x="609600" y="952500"/>
            <a:ext cx="7315200" cy="19050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Save one instance of identical bodies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Attempting to save all instances of identical bodies to a single file results in the following warning, suggesting the bodies can all use the same file, but not so (SW2008 SP0.0)</a:t>
            </a: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5" name="Picture 4" descr="SaveIdenticalBodiesWithSameName.JPG"/>
          <p:cNvPicPr>
            <a:picLocks noChangeAspect="1"/>
          </p:cNvPicPr>
          <p:nvPr/>
        </p:nvPicPr>
        <p:blipFill>
          <a:blip r:embed="rId3"/>
          <a:stretch>
            <a:fillRect/>
          </a:stretch>
        </p:blipFill>
        <p:spPr>
          <a:xfrm>
            <a:off x="304801" y="2667000"/>
            <a:ext cx="8201025" cy="2682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Saving Weldment Bodies, continued</a:t>
            </a:r>
            <a:endParaRPr lang="en-US" sz="2800" dirty="0">
              <a:latin typeface="Arial" pitchFamily="34" charset="0"/>
            </a:endParaRPr>
          </a:p>
        </p:txBody>
      </p:sp>
      <p:sp>
        <p:nvSpPr>
          <p:cNvPr id="3" name="Subtitle 2"/>
          <p:cNvSpPr>
            <a:spLocks noGrp="1"/>
          </p:cNvSpPr>
          <p:nvPr>
            <p:ph type="subTitle" idx="1"/>
          </p:nvPr>
        </p:nvSpPr>
        <p:spPr>
          <a:xfrm>
            <a:off x="457200" y="952500"/>
            <a:ext cx="8229600" cy="1333500"/>
          </a:xfrm>
        </p:spPr>
        <p:txBody>
          <a:bodyPr vert="horz" lIns="91440" tIns="45720" rIns="91440" bIns="45720" rtlCol="0">
            <a:normAutofit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“Save Bodies” is a feature in the FeatureTree: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Insure the successive features either belong under the “Save Bodies” action, roll back to create features that should be in the saved files, or re-order the feature tree</a:t>
            </a:r>
          </a:p>
          <a:p>
            <a:pPr lvl="1" algn="l">
              <a:buClr>
                <a:schemeClr val="accent6"/>
              </a:buClr>
              <a:buSzPct val="90000"/>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SaveBodiesFeatureTree.JPG"/>
          <p:cNvPicPr>
            <a:picLocks noChangeAspect="1"/>
          </p:cNvPicPr>
          <p:nvPr/>
        </p:nvPicPr>
        <p:blipFill>
          <a:blip r:embed="rId3"/>
          <a:stretch>
            <a:fillRect/>
          </a:stretch>
        </p:blipFill>
        <p:spPr>
          <a:xfrm>
            <a:off x="457201" y="2159000"/>
            <a:ext cx="4295775" cy="1801813"/>
          </a:xfrm>
          <a:prstGeom prst="rect">
            <a:avLst/>
          </a:prstGeom>
        </p:spPr>
      </p:pic>
      <p:sp>
        <p:nvSpPr>
          <p:cNvPr id="5" name="Oval 4"/>
          <p:cNvSpPr/>
          <p:nvPr/>
        </p:nvSpPr>
        <p:spPr>
          <a:xfrm>
            <a:off x="609600" y="3429000"/>
            <a:ext cx="1600200" cy="25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953000" y="2540000"/>
            <a:ext cx="3733800" cy="707886"/>
          </a:xfrm>
          <a:prstGeom prst="rect">
            <a:avLst/>
          </a:prstGeom>
          <a:noFill/>
        </p:spPr>
        <p:txBody>
          <a:bodyPr wrap="square" rtlCol="0">
            <a:spAutoFit/>
          </a:bodyPr>
          <a:lstStyle/>
          <a:p>
            <a:r>
              <a:rPr lang="en-US" sz="2000" dirty="0" smtClean="0">
                <a:latin typeface="Arial" pitchFamily="34" charset="0"/>
                <a:cs typeface="Arial" pitchFamily="34" charset="0"/>
              </a:rPr>
              <a:t>Circled feature does not exist in saved body file</a:t>
            </a:r>
            <a:endParaRPr lang="en-US" sz="2000" dirty="0">
              <a:latin typeface="Arial" pitchFamily="34" charset="0"/>
              <a:cs typeface="Arial" pitchFamily="34" charset="0"/>
            </a:endParaRPr>
          </a:p>
        </p:txBody>
      </p:sp>
      <p:pic>
        <p:nvPicPr>
          <p:cNvPr id="7" name="Picture 6" descr="SaveBodiesFeatureTree2.JPG"/>
          <p:cNvPicPr>
            <a:picLocks noChangeAspect="1"/>
          </p:cNvPicPr>
          <p:nvPr/>
        </p:nvPicPr>
        <p:blipFill>
          <a:blip r:embed="rId4"/>
          <a:stretch>
            <a:fillRect/>
          </a:stretch>
        </p:blipFill>
        <p:spPr>
          <a:xfrm>
            <a:off x="457200" y="4000500"/>
            <a:ext cx="4038600" cy="1531938"/>
          </a:xfrm>
          <a:prstGeom prst="rect">
            <a:avLst/>
          </a:prstGeom>
        </p:spPr>
      </p:pic>
      <p:sp>
        <p:nvSpPr>
          <p:cNvPr id="8" name="TextBox 7"/>
          <p:cNvSpPr txBox="1"/>
          <p:nvPr/>
        </p:nvSpPr>
        <p:spPr>
          <a:xfrm>
            <a:off x="4876801" y="4445000"/>
            <a:ext cx="4102405" cy="707886"/>
          </a:xfrm>
          <a:prstGeom prst="rect">
            <a:avLst/>
          </a:prstGeom>
          <a:noFill/>
        </p:spPr>
        <p:txBody>
          <a:bodyPr wrap="none" rtlCol="0">
            <a:spAutoFit/>
          </a:bodyPr>
          <a:lstStyle/>
          <a:p>
            <a:r>
              <a:rPr lang="en-US" sz="2000" dirty="0" smtClean="0">
                <a:latin typeface="Arial" pitchFamily="34" charset="0"/>
                <a:cs typeface="Arial" pitchFamily="34" charset="0"/>
              </a:rPr>
              <a:t>Circled feature does exist in saved</a:t>
            </a:r>
          </a:p>
          <a:p>
            <a:r>
              <a:rPr lang="en-US" sz="2000" dirty="0" smtClean="0">
                <a:latin typeface="Arial" pitchFamily="34" charset="0"/>
                <a:cs typeface="Arial" pitchFamily="34" charset="0"/>
              </a:rPr>
              <a:t>body file after re-ordering</a:t>
            </a:r>
            <a:endParaRPr lang="en-US" sz="2000" dirty="0">
              <a:latin typeface="Arial" pitchFamily="34" charset="0"/>
              <a:cs typeface="Arial" pitchFamily="34" charset="0"/>
            </a:endParaRPr>
          </a:p>
        </p:txBody>
      </p:sp>
      <p:sp>
        <p:nvSpPr>
          <p:cNvPr id="9" name="Oval 8"/>
          <p:cNvSpPr/>
          <p:nvPr/>
        </p:nvSpPr>
        <p:spPr>
          <a:xfrm>
            <a:off x="457200" y="5143500"/>
            <a:ext cx="15240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8"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eldProfileLocations.JPG"/>
          <p:cNvPicPr>
            <a:picLocks noChangeAspect="1"/>
          </p:cNvPicPr>
          <p:nvPr/>
        </p:nvPicPr>
        <p:blipFill>
          <a:blip r:embed="rId3"/>
          <a:stretch>
            <a:fillRect/>
          </a:stretch>
        </p:blipFill>
        <p:spPr>
          <a:xfrm>
            <a:off x="685801" y="515938"/>
            <a:ext cx="7762875" cy="5199063"/>
          </a:xfrm>
          <a:prstGeom prst="rect">
            <a:avLst/>
          </a:prstGeom>
        </p:spPr>
      </p:pic>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Weldment Profile Locations</a:t>
            </a:r>
            <a:endParaRPr lang="en-US" sz="2800" dirty="0">
              <a:latin typeface="Arial" pitchFamily="34" charset="0"/>
            </a:endParaRPr>
          </a:p>
        </p:txBody>
      </p:sp>
      <p:sp>
        <p:nvSpPr>
          <p:cNvPr id="3" name="Subtitle 2"/>
          <p:cNvSpPr>
            <a:spLocks noGrp="1"/>
          </p:cNvSpPr>
          <p:nvPr>
            <p:ph type="subTitle" idx="1"/>
          </p:nvPr>
        </p:nvSpPr>
        <p:spPr>
          <a:xfrm>
            <a:off x="457200" y="952500"/>
            <a:ext cx="8229600" cy="762000"/>
          </a:xfrm>
        </p:spPr>
        <p:txBody>
          <a:bodyPr vert="horz" lIns="91440" tIns="45720" rIns="91440" bIns="45720" rtlCol="0">
            <a:normAutofit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Where are the cut list property information and profiles coming from?</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par>
                                <p:cTn id="13" presetID="10" presetClass="exit" presetSubtype="0" fill="hold" grpId="2" nodeType="withEffect">
                                  <p:stCondLst>
                                    <p:cond delay="0"/>
                                  </p:stCondLst>
                                  <p:childTnLst>
                                    <p:animEffect transition="out" filter="fade">
                                      <p:cBhvr>
                                        <p:cTn id="14" dur="2000"/>
                                        <p:tgtEl>
                                          <p:spTgt spid="3">
                                            <p:txEl>
                                              <p:pRg st="0" end="0"/>
                                            </p:txEl>
                                          </p:spTgt>
                                        </p:tgtEl>
                                      </p:cBhvr>
                                    </p:animEffect>
                                    <p:set>
                                      <p:cBhvr>
                                        <p:cTn id="15"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2"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762000"/>
          </a:xfrm>
        </p:spPr>
        <p:txBody>
          <a:bodyPr>
            <a:normAutofit/>
          </a:bodyPr>
          <a:lstStyle/>
          <a:p>
            <a:r>
              <a:rPr lang="en-US" sz="2800" dirty="0" smtClean="0">
                <a:latin typeface="Arial" pitchFamily="34" charset="0"/>
              </a:rPr>
              <a:t>Weldment Locations, continued</a:t>
            </a:r>
            <a:endParaRPr lang="en-US" sz="2800" dirty="0">
              <a:latin typeface="Arial" pitchFamily="34" charset="0"/>
            </a:endParaRPr>
          </a:p>
        </p:txBody>
      </p:sp>
      <p:pic>
        <p:nvPicPr>
          <p:cNvPr id="4" name="Picture 3" descr="ProfileDirectory1.JPG"/>
          <p:cNvPicPr>
            <a:picLocks noChangeAspect="1"/>
          </p:cNvPicPr>
          <p:nvPr/>
        </p:nvPicPr>
        <p:blipFill>
          <a:blip r:embed="rId3"/>
          <a:stretch>
            <a:fillRect/>
          </a:stretch>
        </p:blipFill>
        <p:spPr>
          <a:xfrm>
            <a:off x="0" y="1847850"/>
            <a:ext cx="7010400" cy="3867150"/>
          </a:xfrm>
          <a:prstGeom prst="rect">
            <a:avLst/>
          </a:prstGeom>
        </p:spPr>
      </p:pic>
      <p:sp>
        <p:nvSpPr>
          <p:cNvPr id="3" name="Subtitle 2"/>
          <p:cNvSpPr>
            <a:spLocks noGrp="1"/>
          </p:cNvSpPr>
          <p:nvPr>
            <p:ph type="subTitle" idx="1"/>
          </p:nvPr>
        </p:nvSpPr>
        <p:spPr>
          <a:xfrm>
            <a:off x="457200" y="647700"/>
            <a:ext cx="8229600" cy="4508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Any 2-layer deep directory structure can be added under the “weldment” path:</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Out of the box:</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Or with added directories:</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5" name="Picture 4" descr="ProfileDirectory2.JPG"/>
          <p:cNvPicPr>
            <a:picLocks noChangeAspect="1"/>
          </p:cNvPicPr>
          <p:nvPr/>
        </p:nvPicPr>
        <p:blipFill>
          <a:blip r:embed="rId4"/>
          <a:stretch>
            <a:fillRect/>
          </a:stretch>
        </p:blipFill>
        <p:spPr>
          <a:xfrm>
            <a:off x="2190750" y="2495550"/>
            <a:ext cx="6953250" cy="3219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par>
                                <p:cTn id="24" presetID="10" presetClass="exit" presetSubtype="0" fill="hold" nodeType="withEffect">
                                  <p:stCondLst>
                                    <p:cond delay="0"/>
                                  </p:stCondLst>
                                  <p:childTnLst>
                                    <p:animEffect transition="out" filter="fade">
                                      <p:cBhvr>
                                        <p:cTn id="25" dur="2000"/>
                                        <p:tgtEl>
                                          <p:spTgt spid="4"/>
                                        </p:tgtEl>
                                      </p:cBhvr>
                                    </p:animEffect>
                                    <p:set>
                                      <p:cBhvr>
                                        <p:cTn id="26"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Profile Pointers</a:t>
            </a:r>
            <a:endParaRPr lang="en-US" sz="2800" dirty="0">
              <a:latin typeface="Arial" pitchFamily="34" charset="0"/>
            </a:endParaRPr>
          </a:p>
        </p:txBody>
      </p:sp>
      <p:sp>
        <p:nvSpPr>
          <p:cNvPr id="3" name="Subtitle 2"/>
          <p:cNvSpPr>
            <a:spLocks noGrp="1"/>
          </p:cNvSpPr>
          <p:nvPr>
            <p:ph type="subTitle" idx="1"/>
          </p:nvPr>
        </p:nvSpPr>
        <p:spPr>
          <a:xfrm>
            <a:off x="457200" y="647700"/>
            <a:ext cx="8229600" cy="49149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When creating a “series” of profiles, draw the first profile from scratch ONLY.</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Example:  Drawing ‘hr flats’, make one profile, save, then use the profile as a pattern; updating the parameters and file custom properties without adding/removing sketch entities, and save to new file name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Reason: Editing the structural feature to a new “size” within the series will make identical ‘face’, ‘edge’, or vertex references, allowing mates and dependent features to update correctly</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Use sketch points for locating any potential pierce points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All sketch points (line/arc ends AND points) are alternate pierce points – the origin is the default pierce point</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penLibFeatPart.JPG"/>
          <p:cNvPicPr>
            <a:picLocks noChangeAspect="1"/>
          </p:cNvPicPr>
          <p:nvPr/>
        </p:nvPicPr>
        <p:blipFill>
          <a:blip r:embed="rId3"/>
          <a:stretch>
            <a:fillRect/>
          </a:stretch>
        </p:blipFill>
        <p:spPr>
          <a:xfrm>
            <a:off x="0" y="1628775"/>
            <a:ext cx="6362700" cy="4086225"/>
          </a:xfrm>
          <a:prstGeom prst="rect">
            <a:avLst/>
          </a:prstGeom>
        </p:spPr>
      </p:pic>
      <p:pic>
        <p:nvPicPr>
          <p:cNvPr id="7" name="Picture 6" descr="RefProfile.JPG"/>
          <p:cNvPicPr>
            <a:picLocks noChangeAspect="1"/>
          </p:cNvPicPr>
          <p:nvPr/>
        </p:nvPicPr>
        <p:blipFill>
          <a:blip r:embed="rId4"/>
          <a:stretch>
            <a:fillRect/>
          </a:stretch>
        </p:blipFill>
        <p:spPr>
          <a:xfrm>
            <a:off x="0" y="2895600"/>
            <a:ext cx="5019675" cy="2819400"/>
          </a:xfrm>
          <a:prstGeom prst="rect">
            <a:avLst/>
          </a:prstGeom>
        </p:spPr>
      </p:pic>
      <p:pic>
        <p:nvPicPr>
          <p:cNvPr id="9" name="Picture 8" descr="RefCustomProp.JPG"/>
          <p:cNvPicPr>
            <a:picLocks noChangeAspect="1"/>
          </p:cNvPicPr>
          <p:nvPr/>
        </p:nvPicPr>
        <p:blipFill>
          <a:blip r:embed="rId5"/>
          <a:stretch>
            <a:fillRect/>
          </a:stretch>
        </p:blipFill>
        <p:spPr>
          <a:xfrm>
            <a:off x="0" y="2476500"/>
            <a:ext cx="6334125" cy="1828800"/>
          </a:xfrm>
          <a:prstGeom prst="rect">
            <a:avLst/>
          </a:prstGeom>
        </p:spPr>
      </p:pic>
      <p:sp>
        <p:nvSpPr>
          <p:cNvPr id="3" name="Subtitle 2"/>
          <p:cNvSpPr>
            <a:spLocks noGrp="1"/>
          </p:cNvSpPr>
          <p:nvPr>
            <p:ph type="subTitle" idx="1"/>
          </p:nvPr>
        </p:nvSpPr>
        <p:spPr>
          <a:xfrm>
            <a:off x="457200" y="571500"/>
            <a:ext cx="8229600" cy="49149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Easiest is to open existing profile (.sldlfp), modify, save to new name; also safest: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Modify existing parameters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Modify any file custom properties that need to be updated, such as material part number</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Save to new file name</a:t>
            </a:r>
          </a:p>
          <a:p>
            <a:pPr algn="l">
              <a:buClr>
                <a:schemeClr val="accent6"/>
              </a:buClr>
              <a:buSzPct val="90000"/>
              <a:buFont typeface="Wingdings" pitchFamily="2" charset="2"/>
              <a:buChar char="n"/>
            </a:pPr>
            <a:endParaRPr lang="en-US" sz="24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Creating New Profiles</a:t>
            </a:r>
            <a:endParaRPr lang="en-US" sz="2800" dirty="0">
              <a:latin typeface="Arial" pitchFamily="34" charset="0"/>
            </a:endParaRPr>
          </a:p>
        </p:txBody>
      </p:sp>
      <p:sp>
        <p:nvSpPr>
          <p:cNvPr id="5" name="Oval 4"/>
          <p:cNvSpPr/>
          <p:nvPr/>
        </p:nvSpPr>
        <p:spPr>
          <a:xfrm>
            <a:off x="1600200" y="5295900"/>
            <a:ext cx="1676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838200" y="2857500"/>
            <a:ext cx="1676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NewProfileParameters.JPG"/>
          <p:cNvPicPr>
            <a:picLocks noChangeAspect="1"/>
          </p:cNvPicPr>
          <p:nvPr/>
        </p:nvPicPr>
        <p:blipFill>
          <a:blip r:embed="rId6"/>
          <a:stretch>
            <a:fillRect/>
          </a:stretch>
        </p:blipFill>
        <p:spPr>
          <a:xfrm>
            <a:off x="3381375" y="2838450"/>
            <a:ext cx="5762625" cy="2876550"/>
          </a:xfrm>
          <a:prstGeom prst="rect">
            <a:avLst/>
          </a:prstGeom>
        </p:spPr>
      </p:pic>
      <p:pic>
        <p:nvPicPr>
          <p:cNvPr id="10" name="Picture 9" descr="NewProfileCustomProp.JPG"/>
          <p:cNvPicPr>
            <a:picLocks noChangeAspect="1"/>
          </p:cNvPicPr>
          <p:nvPr/>
        </p:nvPicPr>
        <p:blipFill>
          <a:blip r:embed="rId7"/>
          <a:stretch>
            <a:fillRect/>
          </a:stretch>
        </p:blipFill>
        <p:spPr>
          <a:xfrm>
            <a:off x="2828925" y="4000500"/>
            <a:ext cx="6315075" cy="1714500"/>
          </a:xfrm>
          <a:prstGeom prst="rect">
            <a:avLst/>
          </a:prstGeom>
        </p:spPr>
      </p:pic>
      <p:pic>
        <p:nvPicPr>
          <p:cNvPr id="11" name="Picture 10" descr="NewProfileSaveAs.JPG"/>
          <p:cNvPicPr>
            <a:picLocks noChangeAspect="1"/>
          </p:cNvPicPr>
          <p:nvPr/>
        </p:nvPicPr>
        <p:blipFill>
          <a:blip r:embed="rId8"/>
          <a:stretch>
            <a:fillRect/>
          </a:stretch>
        </p:blipFill>
        <p:spPr>
          <a:xfrm>
            <a:off x="1676400" y="2857500"/>
            <a:ext cx="6572250" cy="2495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par>
                          <p:cTn id="14" fill="hold">
                            <p:stCondLst>
                              <p:cond delay="2000"/>
                            </p:stCondLst>
                            <p:childTnLst>
                              <p:par>
                                <p:cTn id="15" presetID="10" presetClass="entr" presetSubtype="0" fill="hold" grpId="0" nodeType="afterEffect">
                                  <p:stCondLst>
                                    <p:cond delay="8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2000"/>
                                        <p:tgtEl>
                                          <p:spTgt spid="3">
                                            <p:txEl>
                                              <p:pRg st="1" end="1"/>
                                            </p:txEl>
                                          </p:spTgt>
                                        </p:tgtEl>
                                      </p:cBhvr>
                                    </p:animEffect>
                                  </p:childTnLst>
                                </p:cTn>
                              </p:par>
                              <p:par>
                                <p:cTn id="23" presetID="10" presetClass="exit" presetSubtype="0" fill="hold" nodeType="withEffect">
                                  <p:stCondLst>
                                    <p:cond delay="0"/>
                                  </p:stCondLst>
                                  <p:childTnLst>
                                    <p:animEffect transition="out" filter="fade">
                                      <p:cBhvr>
                                        <p:cTn id="24" dur="2000"/>
                                        <p:tgtEl>
                                          <p:spTgt spid="4"/>
                                        </p:tgtEl>
                                      </p:cBhvr>
                                    </p:animEffect>
                                    <p:set>
                                      <p:cBhvr>
                                        <p:cTn id="25" dur="1" fill="hold">
                                          <p:stCondLst>
                                            <p:cond delay="19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2000"/>
                                        <p:tgtEl>
                                          <p:spTgt spid="6"/>
                                        </p:tgtEl>
                                      </p:cBhvr>
                                    </p:animEffect>
                                    <p:set>
                                      <p:cBhvr>
                                        <p:cTn id="28" dur="1" fill="hold">
                                          <p:stCondLst>
                                            <p:cond delay="1999"/>
                                          </p:stCondLst>
                                        </p:cTn>
                                        <p:tgtEl>
                                          <p:spTgt spid="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2000"/>
                                        <p:tgtEl>
                                          <p:spTgt spid="5"/>
                                        </p:tgtEl>
                                      </p:cBhvr>
                                    </p:animEffect>
                                    <p:set>
                                      <p:cBhvr>
                                        <p:cTn id="31" dur="1" fill="hold">
                                          <p:stCondLst>
                                            <p:cond delay="1999"/>
                                          </p:stCondLst>
                                        </p:cTn>
                                        <p:tgtEl>
                                          <p:spTgt spid="5"/>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childTnLst>
                          </p:cTn>
                        </p:par>
                        <p:par>
                          <p:cTn id="35" fill="hold">
                            <p:stCondLst>
                              <p:cond delay="2000"/>
                            </p:stCondLst>
                            <p:childTnLst>
                              <p:par>
                                <p:cTn id="36" presetID="10" presetClass="entr" presetSubtype="0" fill="hold" nodeType="afterEffect">
                                  <p:stCondLst>
                                    <p:cond delay="50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fade">
                                      <p:cBhvr>
                                        <p:cTn id="43" dur="2000"/>
                                        <p:tgtEl>
                                          <p:spTgt spid="3">
                                            <p:txEl>
                                              <p:pRg st="2" end="2"/>
                                            </p:txEl>
                                          </p:spTgt>
                                        </p:tgtEl>
                                      </p:cBhvr>
                                    </p:animEffect>
                                  </p:childTnLst>
                                </p:cTn>
                              </p:par>
                              <p:par>
                                <p:cTn id="44" presetID="10" presetClass="exit" presetSubtype="0" fill="hold" nodeType="withEffect">
                                  <p:stCondLst>
                                    <p:cond delay="0"/>
                                  </p:stCondLst>
                                  <p:childTnLst>
                                    <p:animEffect transition="out" filter="fade">
                                      <p:cBhvr>
                                        <p:cTn id="45" dur="2000"/>
                                        <p:tgtEl>
                                          <p:spTgt spid="7"/>
                                        </p:tgtEl>
                                      </p:cBhvr>
                                    </p:animEffect>
                                    <p:set>
                                      <p:cBhvr>
                                        <p:cTn id="46" dur="1" fill="hold">
                                          <p:stCondLst>
                                            <p:cond delay="1999"/>
                                          </p:stCondLst>
                                        </p:cTn>
                                        <p:tgtEl>
                                          <p:spTgt spid="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2000"/>
                                        <p:tgtEl>
                                          <p:spTgt spid="8"/>
                                        </p:tgtEl>
                                      </p:cBhvr>
                                    </p:animEffect>
                                    <p:set>
                                      <p:cBhvr>
                                        <p:cTn id="49" dur="1" fill="hold">
                                          <p:stCondLst>
                                            <p:cond delay="1999"/>
                                          </p:stCondLst>
                                        </p:cTn>
                                        <p:tgtEl>
                                          <p:spTgt spid="8"/>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000"/>
                                        <p:tgtEl>
                                          <p:spTgt spid="9"/>
                                        </p:tgtEl>
                                      </p:cBhvr>
                                    </p:animEffect>
                                  </p:childTnLst>
                                </p:cTn>
                              </p:par>
                            </p:childTnLst>
                          </p:cTn>
                        </p:par>
                        <p:par>
                          <p:cTn id="53" fill="hold">
                            <p:stCondLst>
                              <p:cond delay="2000"/>
                            </p:stCondLst>
                            <p:childTnLst>
                              <p:par>
                                <p:cTn id="54" presetID="10" presetClass="entr" presetSubtype="0" fill="hold" nodeType="afterEffect">
                                  <p:stCondLst>
                                    <p:cond delay="50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fade">
                                      <p:cBhvr>
                                        <p:cTn id="61" dur="2000"/>
                                        <p:tgtEl>
                                          <p:spTgt spid="3">
                                            <p:txEl>
                                              <p:pRg st="3" end="3"/>
                                            </p:txEl>
                                          </p:spTgt>
                                        </p:tgtEl>
                                      </p:cBhvr>
                                    </p:animEffect>
                                  </p:childTnLst>
                                </p:cTn>
                              </p:par>
                              <p:par>
                                <p:cTn id="62" presetID="10" presetClass="exit" presetSubtype="0" fill="hold" nodeType="withEffect">
                                  <p:stCondLst>
                                    <p:cond delay="0"/>
                                  </p:stCondLst>
                                  <p:childTnLst>
                                    <p:animEffect transition="out" filter="fade">
                                      <p:cBhvr>
                                        <p:cTn id="63" dur="2000"/>
                                        <p:tgtEl>
                                          <p:spTgt spid="9"/>
                                        </p:tgtEl>
                                      </p:cBhvr>
                                    </p:animEffect>
                                    <p:set>
                                      <p:cBhvr>
                                        <p:cTn id="64" dur="1" fill="hold">
                                          <p:stCondLst>
                                            <p:cond delay="1999"/>
                                          </p:stCondLst>
                                        </p:cTn>
                                        <p:tgtEl>
                                          <p:spTgt spid="9"/>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2000"/>
                                        <p:tgtEl>
                                          <p:spTgt spid="10"/>
                                        </p:tgtEl>
                                      </p:cBhvr>
                                    </p:animEffect>
                                    <p:set>
                                      <p:cBhvr>
                                        <p:cTn id="67" dur="1" fill="hold">
                                          <p:stCondLst>
                                            <p:cond delay="1999"/>
                                          </p:stCondLst>
                                        </p:cTn>
                                        <p:tgtEl>
                                          <p:spTgt spid="10"/>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5" grpId="1" animBg="1"/>
      <p:bldP spid="6" grpId="0" animBg="1"/>
      <p:bldP spid="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leSaveAsTypeLibFeatPart.JPG"/>
          <p:cNvPicPr>
            <a:picLocks noChangeAspect="1"/>
          </p:cNvPicPr>
          <p:nvPr/>
        </p:nvPicPr>
        <p:blipFill>
          <a:blip r:embed="rId3"/>
          <a:stretch>
            <a:fillRect/>
          </a:stretch>
        </p:blipFill>
        <p:spPr>
          <a:xfrm>
            <a:off x="381000" y="3238500"/>
            <a:ext cx="7613514" cy="2476500"/>
          </a:xfrm>
          <a:prstGeom prst="rect">
            <a:avLst/>
          </a:prstGeom>
        </p:spPr>
      </p:pic>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Creating Profiles from Scratch</a:t>
            </a:r>
            <a:endParaRPr lang="en-US" sz="2800" dirty="0">
              <a:latin typeface="Arial" pitchFamily="34" charset="0"/>
            </a:endParaRPr>
          </a:p>
        </p:txBody>
      </p:sp>
      <p:sp>
        <p:nvSpPr>
          <p:cNvPr id="3" name="Subtitle 2"/>
          <p:cNvSpPr>
            <a:spLocks noGrp="1"/>
          </p:cNvSpPr>
          <p:nvPr>
            <p:ph type="subTitle" idx="1"/>
          </p:nvPr>
        </p:nvSpPr>
        <p:spPr>
          <a:xfrm>
            <a:off x="457200" y="571500"/>
            <a:ext cx="8229600" cy="28956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New Part&gt;Create sketch</a:t>
            </a:r>
            <a:endParaRPr lang="en-US" sz="20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Add sketch entities with logical reference to origin (remember, this is the default pierce point)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Exit sketch</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Add file custom properties</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With sketch selected (from Feature Tree),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Menu pick File&gt;Save As, set “Save as type” to “Lib Feat Part”</a:t>
            </a: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0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Sub-Weldments</a:t>
            </a:r>
            <a:endParaRPr lang="en-US" sz="2800" dirty="0">
              <a:latin typeface="Arial" pitchFamily="34" charset="0"/>
            </a:endParaRPr>
          </a:p>
        </p:txBody>
      </p:sp>
      <p:sp>
        <p:nvSpPr>
          <p:cNvPr id="3" name="Subtitle 2"/>
          <p:cNvSpPr>
            <a:spLocks noGrp="1"/>
          </p:cNvSpPr>
          <p:nvPr>
            <p:ph type="subTitle" idx="1"/>
          </p:nvPr>
        </p:nvSpPr>
        <p:spPr>
          <a:xfrm>
            <a:off x="457200" y="571500"/>
            <a:ext cx="8229600" cy="38100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Can be used to simplify the main weldment by exporting selected bodies of weldment to a weldment document of their own</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Getting Cut-List-Item custom properties to update properly is difficult (if possible)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Recommend Relative views of multi-body selection, and sub-weldment sheets within the greater weldment drawing document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Sub-weldment made by selecting any of the desired bodies, then RMB and “Create Sub-Weldment”</a:t>
            </a:r>
            <a:endParaRPr lang="en-US" sz="2000" dirty="0">
              <a:solidFill>
                <a:schemeClr val="tx1"/>
              </a:solidFill>
              <a:latin typeface="Arial" pitchFamily="34" charset="0"/>
              <a:cs typeface="Arial" pitchFamily="34" charset="0"/>
            </a:endParaRPr>
          </a:p>
        </p:txBody>
      </p:sp>
      <p:pic>
        <p:nvPicPr>
          <p:cNvPr id="4" name="Picture 3" descr="CreateSubWeldment.JPG"/>
          <p:cNvPicPr>
            <a:picLocks noChangeAspect="1"/>
          </p:cNvPicPr>
          <p:nvPr/>
        </p:nvPicPr>
        <p:blipFill>
          <a:blip r:embed="rId3"/>
          <a:stretch>
            <a:fillRect/>
          </a:stretch>
        </p:blipFill>
        <p:spPr>
          <a:xfrm>
            <a:off x="6334125" y="3667125"/>
            <a:ext cx="2809875" cy="2047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Custom Properties - Ideas</a:t>
            </a:r>
            <a:endParaRPr lang="en-US" sz="2800" dirty="0">
              <a:latin typeface="Arial" pitchFamily="34" charset="0"/>
            </a:endParaRPr>
          </a:p>
        </p:txBody>
      </p:sp>
      <p:sp>
        <p:nvSpPr>
          <p:cNvPr id="3" name="Subtitle 2"/>
          <p:cNvSpPr>
            <a:spLocks noGrp="1"/>
          </p:cNvSpPr>
          <p:nvPr>
            <p:ph type="subTitle" idx="1"/>
          </p:nvPr>
        </p:nvSpPr>
        <p:spPr>
          <a:xfrm>
            <a:off x="457200" y="571500"/>
            <a:ext cx="8229600" cy="47244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Use a custom property for “Weight per Foot”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Put a column in the Cut List Table Template for this value, Export the table to Excel, hide the column in SolidWorks.  Use the information for weight of weldments, or even cost estimates</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Create custom properties for vendor information if specific vendors are required to </a:t>
            </a:r>
            <a:r>
              <a:rPr lang="en-US" sz="2400" smtClean="0">
                <a:solidFill>
                  <a:schemeClr val="tx1"/>
                </a:solidFill>
                <a:latin typeface="Arial" pitchFamily="34" charset="0"/>
                <a:cs typeface="Arial" pitchFamily="34" charset="0"/>
              </a:rPr>
              <a:t>meet specifications</a:t>
            </a:r>
            <a:endParaRPr lang="en-US" sz="24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Add a property for material class or quality specification if any materials require meeting minimum physical properties</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To specify heat treatment state of raw material</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a:t>
            </a: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5029200" cy="571500"/>
          </a:xfrm>
        </p:spPr>
        <p:txBody>
          <a:bodyPr>
            <a:normAutofit/>
          </a:bodyPr>
          <a:lstStyle/>
          <a:p>
            <a:r>
              <a:rPr lang="en-US" sz="2800" dirty="0" smtClean="0">
                <a:solidFill>
                  <a:schemeClr val="tx1"/>
                </a:solidFill>
                <a:latin typeface="Arial" pitchFamily="34" charset="0"/>
                <a:cs typeface="Arial" pitchFamily="34" charset="0"/>
              </a:rPr>
              <a:t>Questions:</a:t>
            </a:r>
            <a:endParaRPr lang="en-US" sz="2800" dirty="0">
              <a:solidFill>
                <a:schemeClr val="tx1"/>
              </a:solidFill>
              <a:latin typeface="Arial" pitchFamily="34" charset="0"/>
              <a:cs typeface="Arial" pitchFamily="34" charset="0"/>
            </a:endParaRPr>
          </a:p>
        </p:txBody>
      </p:sp>
      <p:sp>
        <p:nvSpPr>
          <p:cNvPr id="3" name="Content Placeholder 2"/>
          <p:cNvSpPr>
            <a:spLocks noGrp="1"/>
          </p:cNvSpPr>
          <p:nvPr>
            <p:ph idx="1"/>
          </p:nvPr>
        </p:nvSpPr>
        <p:spPr>
          <a:xfrm>
            <a:off x="1295400" y="1333500"/>
            <a:ext cx="4572000" cy="3771636"/>
          </a:xfrm>
        </p:spPr>
        <p:txBody>
          <a:bodyPr>
            <a:normAutofit/>
          </a:bodyPr>
          <a:lstStyle/>
          <a:p>
            <a:pPr>
              <a:buClr>
                <a:schemeClr val="accent6"/>
              </a:buClr>
              <a:buFont typeface="Wingdings" pitchFamily="2" charset="2"/>
              <a:buChar char="§"/>
            </a:pPr>
            <a:r>
              <a:rPr lang="en-US" sz="2400" dirty="0" smtClean="0">
                <a:solidFill>
                  <a:schemeClr val="tx1"/>
                </a:solidFill>
                <a:latin typeface="Arial" pitchFamily="34" charset="0"/>
                <a:cs typeface="Arial" pitchFamily="34" charset="0"/>
              </a:rPr>
              <a:t>Contact:</a:t>
            </a:r>
          </a:p>
          <a:p>
            <a:pPr>
              <a:buClr>
                <a:schemeClr val="accent6"/>
              </a:buClr>
              <a:buFont typeface="Wingdings" pitchFamily="2" charset="2"/>
              <a:buChar char="§"/>
            </a:pPr>
            <a:r>
              <a:rPr lang="en-US" sz="2400" dirty="0" smtClean="0">
                <a:solidFill>
                  <a:schemeClr val="tx1"/>
                </a:solidFill>
                <a:latin typeface="Arial" pitchFamily="34" charset="0"/>
                <a:cs typeface="Arial" pitchFamily="34" charset="0"/>
              </a:rPr>
              <a:t>Brian J Lindahl</a:t>
            </a:r>
          </a:p>
          <a:p>
            <a:pPr lvl="1">
              <a:buClr>
                <a:schemeClr val="accent6"/>
              </a:buClr>
              <a:buNone/>
            </a:pPr>
            <a:r>
              <a:rPr lang="en-US" sz="2400" dirty="0" smtClean="0">
                <a:solidFill>
                  <a:schemeClr val="tx1"/>
                </a:solidFill>
                <a:latin typeface="Arial" pitchFamily="34" charset="0"/>
                <a:cs typeface="Arial" pitchFamily="34" charset="0"/>
              </a:rPr>
              <a:t>Senior Engineer</a:t>
            </a:r>
          </a:p>
          <a:p>
            <a:pPr lvl="1">
              <a:buClr>
                <a:schemeClr val="accent6"/>
              </a:buClr>
              <a:buNone/>
            </a:pPr>
            <a:r>
              <a:rPr lang="en-US" sz="2400" dirty="0" smtClean="0">
                <a:solidFill>
                  <a:schemeClr val="tx1"/>
                </a:solidFill>
                <a:latin typeface="Arial" pitchFamily="34" charset="0"/>
                <a:cs typeface="Arial" pitchFamily="34" charset="0"/>
              </a:rPr>
              <a:t>CAD_Speed-Up, LLC</a:t>
            </a:r>
          </a:p>
          <a:p>
            <a:pPr lvl="1">
              <a:buClr>
                <a:schemeClr val="accent6"/>
              </a:buClr>
              <a:buNone/>
            </a:pPr>
            <a:r>
              <a:rPr lang="en-US" sz="2400" dirty="0" smtClean="0">
                <a:solidFill>
                  <a:schemeClr val="tx1"/>
                </a:solidFill>
                <a:latin typeface="Arial" pitchFamily="34" charset="0"/>
                <a:cs typeface="Arial" pitchFamily="34" charset="0"/>
              </a:rPr>
              <a:t>2105 81</a:t>
            </a:r>
            <a:r>
              <a:rPr lang="en-US" sz="2400" baseline="30000" dirty="0" smtClean="0">
                <a:solidFill>
                  <a:schemeClr val="tx1"/>
                </a:solidFill>
                <a:latin typeface="Arial" pitchFamily="34" charset="0"/>
                <a:cs typeface="Arial" pitchFamily="34" charset="0"/>
              </a:rPr>
              <a:t>st</a:t>
            </a:r>
            <a:r>
              <a:rPr lang="en-US" sz="2400" dirty="0" smtClean="0">
                <a:solidFill>
                  <a:schemeClr val="tx1"/>
                </a:solidFill>
                <a:latin typeface="Arial" pitchFamily="34" charset="0"/>
                <a:cs typeface="Arial" pitchFamily="34" charset="0"/>
              </a:rPr>
              <a:t> Street</a:t>
            </a:r>
          </a:p>
          <a:p>
            <a:pPr lvl="1">
              <a:buClr>
                <a:schemeClr val="accent6"/>
              </a:buClr>
              <a:buNone/>
            </a:pPr>
            <a:r>
              <a:rPr lang="en-US" sz="2400" dirty="0" smtClean="0">
                <a:solidFill>
                  <a:schemeClr val="tx1"/>
                </a:solidFill>
                <a:latin typeface="Arial" pitchFamily="34" charset="0"/>
                <a:cs typeface="Arial" pitchFamily="34" charset="0"/>
              </a:rPr>
              <a:t>Somerset, WI 54025</a:t>
            </a:r>
          </a:p>
          <a:p>
            <a:pPr lvl="1">
              <a:buClr>
                <a:schemeClr val="accent6"/>
              </a:buClr>
              <a:buNone/>
            </a:pPr>
            <a:r>
              <a:rPr lang="en-US" sz="2400" dirty="0" smtClean="0">
                <a:solidFill>
                  <a:schemeClr val="tx1"/>
                </a:solidFill>
                <a:latin typeface="Arial" pitchFamily="34" charset="0"/>
                <a:cs typeface="Arial" pitchFamily="34" charset="0"/>
                <a:hlinkClick r:id="rId3"/>
              </a:rPr>
              <a:t>brian@cadspeedupllc.com</a:t>
            </a:r>
            <a:endParaRPr lang="en-US" sz="2400" dirty="0" smtClean="0">
              <a:solidFill>
                <a:schemeClr val="tx1"/>
              </a:solidFill>
              <a:latin typeface="Arial" pitchFamily="34" charset="0"/>
              <a:cs typeface="Arial" pitchFamily="34" charset="0"/>
            </a:endParaRPr>
          </a:p>
          <a:p>
            <a:pPr lvl="1">
              <a:buClr>
                <a:schemeClr val="accent6"/>
              </a:buClr>
              <a:buNone/>
            </a:pPr>
            <a:r>
              <a:rPr lang="en-US" sz="2400" dirty="0" smtClean="0">
                <a:solidFill>
                  <a:schemeClr val="tx1"/>
                </a:solidFill>
                <a:latin typeface="Arial" pitchFamily="34" charset="0"/>
                <a:cs typeface="Arial" pitchFamily="34" charset="0"/>
              </a:rPr>
              <a:t>715-781-2881</a:t>
            </a:r>
          </a:p>
          <a:p>
            <a:pPr>
              <a:buClr>
                <a:schemeClr val="accent6"/>
              </a:buClr>
              <a:buFont typeface="Wingdings" pitchFamily="2" charset="2"/>
              <a:buChar char="§"/>
            </a:pPr>
            <a:endParaRPr lang="en-US" sz="2400" dirty="0">
              <a:solidFill>
                <a:schemeClr val="tx1"/>
              </a:solidFill>
              <a:latin typeface="Arial" pitchFamily="34" charset="0"/>
              <a:cs typeface="Arial" pitchFamily="34" charset="0"/>
            </a:endParaRPr>
          </a:p>
        </p:txBody>
      </p:sp>
      <p:pic>
        <p:nvPicPr>
          <p:cNvPr id="4" name="Picture 3" descr="Logo_web.JPG"/>
          <p:cNvPicPr>
            <a:picLocks noChangeAspect="1"/>
          </p:cNvPicPr>
          <p:nvPr/>
        </p:nvPicPr>
        <p:blipFill>
          <a:blip r:embed="rId4"/>
          <a:stretch>
            <a:fillRect/>
          </a:stretch>
        </p:blipFill>
        <p:spPr>
          <a:xfrm>
            <a:off x="4423144" y="1181100"/>
            <a:ext cx="4720856" cy="1371600"/>
          </a:xfrm>
          <a:prstGeom prst="rect">
            <a:avLst/>
          </a:prstGeom>
        </p:spPr>
      </p:pic>
      <p:pic>
        <p:nvPicPr>
          <p:cNvPr id="5" name="Picture 4" descr="RightMid.JPG"/>
          <p:cNvPicPr>
            <a:picLocks noChangeAspect="1"/>
          </p:cNvPicPr>
          <p:nvPr/>
        </p:nvPicPr>
        <p:blipFill>
          <a:blip r:embed="rId5"/>
          <a:stretch>
            <a:fillRect/>
          </a:stretch>
        </p:blipFill>
        <p:spPr>
          <a:xfrm>
            <a:off x="-1" y="703578"/>
            <a:ext cx="1547191" cy="4744722"/>
          </a:xfrm>
          <a:prstGeom prst="rect">
            <a:avLst/>
          </a:prstGeom>
        </p:spPr>
      </p:pic>
      <p:sp>
        <p:nvSpPr>
          <p:cNvPr id="6" name="TextBox 5"/>
          <p:cNvSpPr txBox="1"/>
          <p:nvPr/>
        </p:nvSpPr>
        <p:spPr>
          <a:xfrm>
            <a:off x="5257800" y="2705101"/>
            <a:ext cx="3886200" cy="830997"/>
          </a:xfrm>
          <a:prstGeom prst="rect">
            <a:avLst/>
          </a:prstGeom>
          <a:noFill/>
        </p:spPr>
        <p:txBody>
          <a:bodyPr wrap="square" rtlCol="0">
            <a:spAutoFit/>
          </a:bodyPr>
          <a:lstStyle/>
          <a:p>
            <a:r>
              <a:rPr lang="en-US" sz="2400" dirty="0" smtClean="0">
                <a:latin typeface="Arial" pitchFamily="34" charset="0"/>
                <a:cs typeface="Arial" pitchFamily="34" charset="0"/>
              </a:rPr>
              <a:t>“Do what is good and right”  Deut 6:18.</a:t>
            </a: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95300"/>
            <a:ext cx="8077200" cy="5016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Create 3DSketch: no plane required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From menu, “Insert&gt;3DSketch”, or from the sketch toolbar on the CommandManager:</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Pointer will indicate the plane to which entity will be parallel:</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To sketch within a ZX plane, press “Tab” to cycle through default planes.</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3D Sketching</a:t>
            </a:r>
            <a:endParaRPr lang="en-US" sz="2800" dirty="0">
              <a:latin typeface="Arial" pitchFamily="34" charset="0"/>
            </a:endParaRPr>
          </a:p>
        </p:txBody>
      </p:sp>
      <p:pic>
        <p:nvPicPr>
          <p:cNvPr id="4" name="Picture 3" descr="Insert3DSketch.JPG"/>
          <p:cNvPicPr>
            <a:picLocks noChangeAspect="1"/>
          </p:cNvPicPr>
          <p:nvPr/>
        </p:nvPicPr>
        <p:blipFill>
          <a:blip r:embed="rId3"/>
          <a:stretch>
            <a:fillRect/>
          </a:stretch>
        </p:blipFill>
        <p:spPr>
          <a:xfrm>
            <a:off x="304800" y="2247900"/>
            <a:ext cx="1781175" cy="3309938"/>
          </a:xfrm>
          <a:prstGeom prst="rect">
            <a:avLst/>
          </a:prstGeom>
        </p:spPr>
      </p:pic>
      <p:pic>
        <p:nvPicPr>
          <p:cNvPr id="5" name="Picture 4" descr="Insert3DSketchTB.JPG"/>
          <p:cNvPicPr>
            <a:picLocks noChangeAspect="1"/>
          </p:cNvPicPr>
          <p:nvPr/>
        </p:nvPicPr>
        <p:blipFill>
          <a:blip r:embed="rId4"/>
          <a:stretch>
            <a:fillRect/>
          </a:stretch>
        </p:blipFill>
        <p:spPr>
          <a:xfrm>
            <a:off x="2895600" y="2552700"/>
            <a:ext cx="1752600" cy="1309688"/>
          </a:xfrm>
          <a:prstGeom prst="rect">
            <a:avLst/>
          </a:prstGeom>
        </p:spPr>
      </p:pic>
      <p:pic>
        <p:nvPicPr>
          <p:cNvPr id="6" name="Picture 5" descr="3DSketchPointers.JPG">
            <a:hlinkClick r:id="rId5" action="ppaction://hlinkfile"/>
          </p:cNvPr>
          <p:cNvPicPr>
            <a:picLocks noChangeAspect="1"/>
          </p:cNvPicPr>
          <p:nvPr/>
        </p:nvPicPr>
        <p:blipFill>
          <a:blip r:embed="rId6"/>
          <a:stretch>
            <a:fillRect/>
          </a:stretch>
        </p:blipFill>
        <p:spPr>
          <a:xfrm>
            <a:off x="6781800" y="2933700"/>
            <a:ext cx="495300" cy="388938"/>
          </a:xfrm>
          <a:prstGeom prst="rect">
            <a:avLst/>
          </a:prstGeom>
        </p:spPr>
      </p:pic>
      <p:pic>
        <p:nvPicPr>
          <p:cNvPr id="7" name="Picture 6" descr="3DTriad.JPG"/>
          <p:cNvPicPr>
            <a:picLocks noChangeAspect="1"/>
          </p:cNvPicPr>
          <p:nvPr/>
        </p:nvPicPr>
        <p:blipFill>
          <a:blip r:embed="rId7"/>
          <a:stretch>
            <a:fillRect/>
          </a:stretch>
        </p:blipFill>
        <p:spPr>
          <a:xfrm>
            <a:off x="7315200" y="3314700"/>
            <a:ext cx="742950"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0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par>
                                <p:cTn id="30" presetID="10" presetClass="exit" presetSubtype="0" fill="hold" nodeType="withEffect">
                                  <p:stCondLst>
                                    <p:cond delay="0"/>
                                  </p:stCondLst>
                                  <p:childTnLst>
                                    <p:animEffect transition="out" filter="fade">
                                      <p:cBhvr>
                                        <p:cTn id="31" dur="2000"/>
                                        <p:tgtEl>
                                          <p:spTgt spid="4"/>
                                        </p:tgtEl>
                                      </p:cBhvr>
                                    </p:animEffect>
                                    <p:set>
                                      <p:cBhvr>
                                        <p:cTn id="32" dur="1" fill="hold">
                                          <p:stCondLst>
                                            <p:cond delay="1999"/>
                                          </p:stCondLst>
                                        </p:cTn>
                                        <p:tgtEl>
                                          <p:spTgt spid="4"/>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2000"/>
                                        <p:tgtEl>
                                          <p:spTgt spid="5"/>
                                        </p:tgtEl>
                                      </p:cBhvr>
                                    </p:animEffect>
                                    <p:set>
                                      <p:cBhvr>
                                        <p:cTn id="35" dur="1" fill="hold">
                                          <p:stCondLst>
                                            <p:cond delay="1999"/>
                                          </p:stCondLst>
                                        </p:cTn>
                                        <p:tgtEl>
                                          <p:spTgt spid="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2000"/>
                                        <p:tgtEl>
                                          <p:spTgt spid="3">
                                            <p:txEl>
                                              <p:pRg st="3" end="3"/>
                                            </p:txEl>
                                          </p:spTgt>
                                        </p:tgtEl>
                                      </p:cBhvr>
                                    </p:animEffect>
                                  </p:childTnLst>
                                </p:cTn>
                              </p:par>
                              <p:par>
                                <p:cTn id="41" presetID="10" presetClass="exit" presetSubtype="0" fill="hold" nodeType="withEffect">
                                  <p:stCondLst>
                                    <p:cond delay="0"/>
                                  </p:stCondLst>
                                  <p:childTnLst>
                                    <p:animEffect transition="out" filter="fade">
                                      <p:cBhvr>
                                        <p:cTn id="42" dur="2000"/>
                                        <p:tgtEl>
                                          <p:spTgt spid="6"/>
                                        </p:tgtEl>
                                      </p:cBhvr>
                                    </p:animEffect>
                                    <p:set>
                                      <p:cBhvr>
                                        <p:cTn id="43" dur="1" fill="hold">
                                          <p:stCondLst>
                                            <p:cond delay="1999"/>
                                          </p:stCondLst>
                                        </p:cTn>
                                        <p:tgtEl>
                                          <p:spTgt spid="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000"/>
                                        <p:tgtEl>
                                          <p:spTgt spid="7"/>
                                        </p:tgtEl>
                                      </p:cBhvr>
                                    </p:animEffect>
                                    <p:set>
                                      <p:cBhvr>
                                        <p:cTn id="46"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3D Sketching, continued</a:t>
            </a:r>
            <a:endParaRPr lang="en-US" sz="2800" dirty="0">
              <a:latin typeface="Arial" pitchFamily="34" charset="0"/>
            </a:endParaRPr>
          </a:p>
        </p:txBody>
      </p:sp>
      <p:sp>
        <p:nvSpPr>
          <p:cNvPr id="3" name="Subtitle 2"/>
          <p:cNvSpPr>
            <a:spLocks noGrp="1"/>
          </p:cNvSpPr>
          <p:nvPr>
            <p:ph type="subTitle" idx="1"/>
          </p:nvPr>
        </p:nvSpPr>
        <p:spPr>
          <a:xfrm>
            <a:off x="457200" y="571500"/>
            <a:ext cx="8077200" cy="2159000"/>
          </a:xfrm>
        </p:spPr>
        <p:txBody>
          <a:bodyPr vert="horz" lIns="91440" tIns="45720" rIns="91440" bIns="45720" rtlCol="0">
            <a:normAutofit lnSpcReduction="10000"/>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Using Planes without sketching on Planes: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While sketching a line, </a:t>
            </a:r>
            <a:r>
              <a:rPr lang="en-US" sz="2000" dirty="0" smtClean="0">
                <a:solidFill>
                  <a:schemeClr val="tx1"/>
                </a:solidFill>
                <a:latin typeface="Arial" pitchFamily="34" charset="0"/>
                <a:cs typeface="Arial" pitchFamily="34" charset="0"/>
              </a:rPr>
              <a:t>picking </a:t>
            </a:r>
            <a:r>
              <a:rPr lang="en-US" sz="2000" dirty="0" smtClean="0">
                <a:solidFill>
                  <a:schemeClr val="tx1"/>
                </a:solidFill>
                <a:latin typeface="Arial" pitchFamily="34" charset="0"/>
                <a:cs typeface="Arial" pitchFamily="34" charset="0"/>
              </a:rPr>
              <a:t>a plane from the FlyOut FeatureTree before picking 2</a:t>
            </a:r>
            <a:r>
              <a:rPr lang="en-US" sz="2000" baseline="30000" dirty="0" smtClean="0">
                <a:solidFill>
                  <a:schemeClr val="tx1"/>
                </a:solidFill>
                <a:latin typeface="Arial" pitchFamily="34" charset="0"/>
                <a:cs typeface="Arial" pitchFamily="34" charset="0"/>
              </a:rPr>
              <a:t>nd</a:t>
            </a:r>
            <a:r>
              <a:rPr lang="en-US" sz="2000" dirty="0" smtClean="0">
                <a:solidFill>
                  <a:schemeClr val="tx1"/>
                </a:solidFill>
                <a:latin typeface="Arial" pitchFamily="34" charset="0"/>
                <a:cs typeface="Arial" pitchFamily="34" charset="0"/>
              </a:rPr>
              <a:t> end of line </a:t>
            </a:r>
            <a:r>
              <a:rPr lang="en-US" sz="2000" dirty="0" smtClean="0">
                <a:solidFill>
                  <a:schemeClr val="tx1"/>
                </a:solidFill>
                <a:latin typeface="Arial" pitchFamily="34" charset="0"/>
                <a:cs typeface="Arial" pitchFamily="34" charset="0"/>
              </a:rPr>
              <a:t>gives </a:t>
            </a:r>
            <a:r>
              <a:rPr lang="en-US" sz="2000" dirty="0" smtClean="0">
                <a:solidFill>
                  <a:schemeClr val="tx1"/>
                </a:solidFill>
                <a:latin typeface="Arial" pitchFamily="34" charset="0"/>
                <a:cs typeface="Arial" pitchFamily="34" charset="0"/>
              </a:rPr>
              <a:t>a relation between line and plane of:</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“Parallel” if sketched with inferencing rectangle parallel to selected plane</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“ParallelYZ” or “ParallelZX” if inferencing rectangle is perpendicular to selected plane</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10" name="Picture 9" descr="3DSketchRelParallel.JPG"/>
          <p:cNvPicPr>
            <a:picLocks noChangeAspect="1"/>
          </p:cNvPicPr>
          <p:nvPr/>
        </p:nvPicPr>
        <p:blipFill>
          <a:blip r:embed="rId3"/>
          <a:stretch>
            <a:fillRect/>
          </a:stretch>
        </p:blipFill>
        <p:spPr>
          <a:xfrm>
            <a:off x="228600" y="2730500"/>
            <a:ext cx="4610100" cy="2381250"/>
          </a:xfrm>
          <a:prstGeom prst="rect">
            <a:avLst/>
          </a:prstGeom>
        </p:spPr>
      </p:pic>
      <p:pic>
        <p:nvPicPr>
          <p:cNvPr id="11" name="Picture 10" descr="3DSketchRelParallelYZ.JPG"/>
          <p:cNvPicPr>
            <a:picLocks noChangeAspect="1"/>
          </p:cNvPicPr>
          <p:nvPr/>
        </p:nvPicPr>
        <p:blipFill>
          <a:blip r:embed="rId4"/>
          <a:stretch>
            <a:fillRect/>
          </a:stretch>
        </p:blipFill>
        <p:spPr>
          <a:xfrm>
            <a:off x="4419601" y="2603500"/>
            <a:ext cx="4333875" cy="2801938"/>
          </a:xfrm>
          <a:prstGeom prst="rect">
            <a:avLst/>
          </a:prstGeom>
        </p:spPr>
      </p:pic>
      <p:sp>
        <p:nvSpPr>
          <p:cNvPr id="12" name="TextBox 11"/>
          <p:cNvSpPr txBox="1"/>
          <p:nvPr/>
        </p:nvSpPr>
        <p:spPr>
          <a:xfrm>
            <a:off x="685801" y="5270500"/>
            <a:ext cx="1590435" cy="369332"/>
          </a:xfrm>
          <a:prstGeom prst="rect">
            <a:avLst/>
          </a:prstGeom>
          <a:noFill/>
        </p:spPr>
        <p:txBody>
          <a:bodyPr wrap="none" rtlCol="0">
            <a:spAutoFit/>
          </a:bodyPr>
          <a:lstStyle/>
          <a:p>
            <a:r>
              <a:rPr lang="en-US" dirty="0" smtClean="0">
                <a:hlinkClick r:id="rId5" action="ppaction://hlinkfile"/>
              </a:rPr>
              <a:t>Click for demo.</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2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par>
                                <p:cTn id="26" presetID="10" presetClass="exit" presetSubtype="0" fill="hold" nodeType="withEffect">
                                  <p:stCondLst>
                                    <p:cond delay="0"/>
                                  </p:stCondLst>
                                  <p:childTnLst>
                                    <p:animEffect transition="out" filter="fade">
                                      <p:cBhvr>
                                        <p:cTn id="27" dur="2000"/>
                                        <p:tgtEl>
                                          <p:spTgt spid="10"/>
                                        </p:tgtEl>
                                      </p:cBhvr>
                                    </p:animEffect>
                                    <p:set>
                                      <p:cBhvr>
                                        <p:cTn id="28" dur="1" fill="hold">
                                          <p:stCondLst>
                                            <p:cond delay="1999"/>
                                          </p:stCondLst>
                                        </p:cTn>
                                        <p:tgtEl>
                                          <p:spTgt spid="10"/>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0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2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95300"/>
            <a:ext cx="8305800" cy="5016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Within the 3D sketch, 2D “Sketch Planes” can be defined:</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Pick 3 points, a point and a line, or an existing plane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Pick ‘Plane’ tool on sketch toolbar</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Sketch plane property manager appears</a:t>
            </a: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3D Sketching, continued</a:t>
            </a:r>
            <a:endParaRPr lang="en-US" sz="2800" dirty="0">
              <a:latin typeface="Arial" pitchFamily="34" charset="0"/>
            </a:endParaRPr>
          </a:p>
        </p:txBody>
      </p:sp>
      <p:pic>
        <p:nvPicPr>
          <p:cNvPr id="8" name="Picture 7" descr="Define3DSketchPlane.JPG"/>
          <p:cNvPicPr>
            <a:picLocks noChangeAspect="1"/>
          </p:cNvPicPr>
          <p:nvPr/>
        </p:nvPicPr>
        <p:blipFill>
          <a:blip r:embed="rId3"/>
          <a:stretch>
            <a:fillRect/>
          </a:stretch>
        </p:blipFill>
        <p:spPr>
          <a:xfrm>
            <a:off x="381000" y="2171700"/>
            <a:ext cx="4705350" cy="2738438"/>
          </a:xfrm>
          <a:prstGeom prst="rect">
            <a:avLst/>
          </a:prstGeom>
        </p:spPr>
      </p:pic>
      <p:pic>
        <p:nvPicPr>
          <p:cNvPr id="9" name="Picture 8" descr="SketchPlanePropManager.JPG"/>
          <p:cNvPicPr>
            <a:picLocks noChangeAspect="1"/>
          </p:cNvPicPr>
          <p:nvPr/>
        </p:nvPicPr>
        <p:blipFill>
          <a:blip r:embed="rId4"/>
          <a:stretch>
            <a:fillRect/>
          </a:stretch>
        </p:blipFill>
        <p:spPr>
          <a:xfrm>
            <a:off x="7162800" y="1104900"/>
            <a:ext cx="1676400" cy="4498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par>
                                <p:cTn id="26" presetID="10" presetClass="exit" presetSubtype="0" fill="hold" nodeType="withEffect">
                                  <p:stCondLst>
                                    <p:cond delay="0"/>
                                  </p:stCondLst>
                                  <p:childTnLst>
                                    <p:animEffect transition="out" filter="fade">
                                      <p:cBhvr>
                                        <p:cTn id="27" dur="2000"/>
                                        <p:tgtEl>
                                          <p:spTgt spid="8"/>
                                        </p:tgtEl>
                                      </p:cBhvr>
                                    </p:animEffect>
                                    <p:set>
                                      <p:cBhvr>
                                        <p:cTn id="28" dur="1" fill="hold">
                                          <p:stCondLst>
                                            <p:cond delay="1999"/>
                                          </p:stCondLst>
                                        </p:cTn>
                                        <p:tgtEl>
                                          <p:spTgt spid="8"/>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Sketch Planes in 3D Sketches</a:t>
            </a:r>
            <a:endParaRPr lang="en-US" sz="2800" dirty="0">
              <a:latin typeface="Arial" pitchFamily="34" charset="0"/>
            </a:endParaRPr>
          </a:p>
        </p:txBody>
      </p:sp>
      <p:pic>
        <p:nvPicPr>
          <p:cNvPr id="9" name="Picture 8" descr="WorkingOnSketchPlaneIn3D.JPG"/>
          <p:cNvPicPr>
            <a:picLocks noChangeAspect="1"/>
          </p:cNvPicPr>
          <p:nvPr/>
        </p:nvPicPr>
        <p:blipFill>
          <a:blip r:embed="rId3"/>
          <a:stretch>
            <a:fillRect/>
          </a:stretch>
        </p:blipFill>
        <p:spPr>
          <a:xfrm>
            <a:off x="1828801" y="2540000"/>
            <a:ext cx="4962525" cy="3008313"/>
          </a:xfrm>
          <a:prstGeom prst="rect">
            <a:avLst/>
          </a:prstGeom>
        </p:spPr>
      </p:pic>
      <p:sp>
        <p:nvSpPr>
          <p:cNvPr id="3" name="Subtitle 2"/>
          <p:cNvSpPr>
            <a:spLocks noGrp="1"/>
          </p:cNvSpPr>
          <p:nvPr>
            <p:ph type="subTitle" idx="1"/>
          </p:nvPr>
        </p:nvSpPr>
        <p:spPr>
          <a:xfrm>
            <a:off x="0" y="571500"/>
            <a:ext cx="8991600" cy="5016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When Plane is active, all new entities reside on Plane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Highlighted plane indicates plane is “active”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Horizontal, Vertical, etc. relations work just like 2D sketches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Color of sketch entities NOT on the active sketch plane are faint</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Two references to the outside model should be made, to prevent rotation</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To work outside the sketch plane, double click in graphics area</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To re-activate a plane, double-click an entity on the plane or plane edge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Multiple sketch planes can exist within a single 3D sketch</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lvl="1" algn="l">
              <a:buClr>
                <a:schemeClr val="accent6"/>
              </a:buClr>
              <a:buSzPct val="90000"/>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2000"/>
                                        <p:tgtEl>
                                          <p:spTgt spid="3">
                                            <p:txEl>
                                              <p:pRg st="4" end="4"/>
                                            </p:txEl>
                                          </p:spTgt>
                                        </p:tgtEl>
                                      </p:cBhvr>
                                    </p:animEffect>
                                  </p:childTnLst>
                                </p:cTn>
                              </p:par>
                              <p:par>
                                <p:cTn id="31" presetID="10" presetClass="exit" presetSubtype="0" fill="hold" nodeType="withEffect">
                                  <p:stCondLst>
                                    <p:cond delay="0"/>
                                  </p:stCondLst>
                                  <p:childTnLst>
                                    <p:animEffect transition="out" filter="fade">
                                      <p:cBhvr>
                                        <p:cTn id="32" dur="2000"/>
                                        <p:tgtEl>
                                          <p:spTgt spid="9"/>
                                        </p:tgtEl>
                                      </p:cBhvr>
                                    </p:animEffect>
                                    <p:set>
                                      <p:cBhvr>
                                        <p:cTn id="33" dur="1" fill="hold">
                                          <p:stCondLst>
                                            <p:cond delay="19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876300"/>
            <a:ext cx="8229600" cy="47117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The sketch segments are extrude/sweep paths for profiles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Sketches are like stick figures for the finished welded part.</a:t>
            </a:r>
          </a:p>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Click Structural Member from Weldments toolbar</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Structural Member property manager appears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To specify the profile required to construct part:</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Select a “Standard” from the dropdown</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Select a “Type” from the dropdown</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Select a “Size” from the dropdown</a:t>
            </a:r>
          </a:p>
          <a:p>
            <a:pPr lvl="2" algn="l">
              <a:buClr>
                <a:schemeClr val="accent6"/>
              </a:buClr>
              <a:buSzPct val="90000"/>
              <a:buFont typeface="Wingdings" pitchFamily="2" charset="2"/>
              <a:buChar char="n"/>
            </a:pPr>
            <a:r>
              <a:rPr lang="en-US" sz="1600" dirty="0" smtClean="0">
                <a:solidFill>
                  <a:schemeClr val="tx1"/>
                </a:solidFill>
                <a:latin typeface="Arial" pitchFamily="34" charset="0"/>
                <a:cs typeface="Arial" pitchFamily="34" charset="0"/>
              </a:rPr>
              <a:t>Select path segments from existing sketches</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p:txBody>
      </p:sp>
      <p:sp>
        <p:nvSpPr>
          <p:cNvPr id="2" name="Title 1"/>
          <p:cNvSpPr>
            <a:spLocks noGrp="1"/>
          </p:cNvSpPr>
          <p:nvPr>
            <p:ph type="ctrTitle"/>
          </p:nvPr>
        </p:nvSpPr>
        <p:spPr>
          <a:xfrm>
            <a:off x="685800" y="190500"/>
            <a:ext cx="7772400" cy="635000"/>
          </a:xfrm>
        </p:spPr>
        <p:txBody>
          <a:bodyPr>
            <a:normAutofit/>
          </a:bodyPr>
          <a:lstStyle/>
          <a:p>
            <a:r>
              <a:rPr lang="en-US" sz="2800" dirty="0" smtClean="0">
                <a:latin typeface="Arial" pitchFamily="34" charset="0"/>
              </a:rPr>
              <a:t>Structural Member command (Weldments)</a:t>
            </a:r>
            <a:endParaRPr lang="en-US" sz="2800" dirty="0">
              <a:latin typeface="Arial" pitchFamily="34" charset="0"/>
            </a:endParaRPr>
          </a:p>
        </p:txBody>
      </p:sp>
      <p:pic>
        <p:nvPicPr>
          <p:cNvPr id="7" name="Picture 6" descr="WemdmentsToolbar.JPG"/>
          <p:cNvPicPr>
            <a:picLocks noChangeAspect="1"/>
          </p:cNvPicPr>
          <p:nvPr/>
        </p:nvPicPr>
        <p:blipFill>
          <a:blip r:embed="rId3"/>
          <a:stretch>
            <a:fillRect/>
          </a:stretch>
        </p:blipFill>
        <p:spPr>
          <a:xfrm>
            <a:off x="685800" y="2781300"/>
            <a:ext cx="3190875" cy="676275"/>
          </a:xfrm>
          <a:prstGeom prst="rect">
            <a:avLst/>
          </a:prstGeom>
        </p:spPr>
      </p:pic>
      <p:sp>
        <p:nvSpPr>
          <p:cNvPr id="8" name="Oval 7"/>
          <p:cNvSpPr/>
          <p:nvPr/>
        </p:nvSpPr>
        <p:spPr>
          <a:xfrm>
            <a:off x="1295400" y="2933700"/>
            <a:ext cx="304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StructuralMemberPropMan.JPG"/>
          <p:cNvPicPr>
            <a:picLocks noChangeAspect="1"/>
          </p:cNvPicPr>
          <p:nvPr/>
        </p:nvPicPr>
        <p:blipFill>
          <a:blip r:embed="rId4"/>
          <a:stretch>
            <a:fillRect/>
          </a:stretch>
        </p:blipFill>
        <p:spPr>
          <a:xfrm>
            <a:off x="6705600" y="2114550"/>
            <a:ext cx="1971675" cy="3600450"/>
          </a:xfrm>
          <a:prstGeom prst="rect">
            <a:avLst/>
          </a:prstGeom>
        </p:spPr>
      </p:pic>
      <p:cxnSp>
        <p:nvCxnSpPr>
          <p:cNvPr id="11" name="Straight Arrow Connector 10"/>
          <p:cNvCxnSpPr/>
          <p:nvPr/>
        </p:nvCxnSpPr>
        <p:spPr>
          <a:xfrm>
            <a:off x="5181600" y="3009900"/>
            <a:ext cx="1524000" cy="533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800600" y="3314700"/>
            <a:ext cx="1828800" cy="609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800600" y="3619500"/>
            <a:ext cx="914400" cy="152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5715000" y="3771900"/>
            <a:ext cx="914400" cy="685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257800" y="4000500"/>
            <a:ext cx="1447800" cy="990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childTnLst>
                                </p:cTn>
                              </p:par>
                              <p:par>
                                <p:cTn id="32" presetID="10" presetClass="exit" presetSubtype="0" fill="hold" grpId="1" nodeType="withEffect">
                                  <p:stCondLst>
                                    <p:cond delay="0"/>
                                  </p:stCondLst>
                                  <p:childTnLst>
                                    <p:animEffect transition="out" filter="fade">
                                      <p:cBhvr>
                                        <p:cTn id="33" dur="2000"/>
                                        <p:tgtEl>
                                          <p:spTgt spid="8"/>
                                        </p:tgtEl>
                                      </p:cBhvr>
                                    </p:animEffect>
                                    <p:set>
                                      <p:cBhvr>
                                        <p:cTn id="34" dur="1" fill="hold">
                                          <p:stCondLst>
                                            <p:cond delay="1999"/>
                                          </p:stCondLst>
                                        </p:cTn>
                                        <p:tgtEl>
                                          <p:spTgt spid="8"/>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2000"/>
                                        <p:tgtEl>
                                          <p:spTgt spid="7"/>
                                        </p:tgtEl>
                                      </p:cBhvr>
                                    </p:animEffect>
                                    <p:set>
                                      <p:cBhvr>
                                        <p:cTn id="37" dur="1" fill="hold">
                                          <p:stCondLst>
                                            <p:cond delay="1999"/>
                                          </p:stCondLst>
                                        </p:cTn>
                                        <p:tgtEl>
                                          <p:spTgt spid="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2000"/>
                                        <p:tgtEl>
                                          <p:spTgt spid="3">
                                            <p:txEl>
                                              <p:pRg st="4" end="4"/>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2000"/>
                                        <p:tgtEl>
                                          <p:spTgt spid="3">
                                            <p:txEl>
                                              <p:pRg st="5" end="5"/>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2000"/>
                                        <p:tgtEl>
                                          <p:spTgt spid="3">
                                            <p:txEl>
                                              <p:pRg st="6" end="6"/>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2000"/>
                                        <p:tgtEl>
                                          <p:spTgt spid="3">
                                            <p:txEl>
                                              <p:pRg st="7" end="7"/>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2000"/>
                                        <p:tgtEl>
                                          <p:spTgt spid="3">
                                            <p:txEl>
                                              <p:pRg st="8" end="8"/>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childTnLst>
                                </p:cTn>
                              </p:par>
                              <p:par>
                                <p:cTn id="58" presetID="10" presetClass="entr" presetSubtype="0"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2000"/>
                                        <p:tgtEl>
                                          <p:spTgt spid="13"/>
                                        </p:tgtEl>
                                      </p:cBhvr>
                                    </p:animEffect>
                                  </p:childTnLst>
                                </p:cTn>
                              </p:par>
                              <p:par>
                                <p:cTn id="61" presetID="10" presetClass="entr" presetSubtype="0"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2000"/>
                                        <p:tgtEl>
                                          <p:spTgt spid="30"/>
                                        </p:tgtEl>
                                      </p:cBhvr>
                                    </p:animEffect>
                                  </p:childTnLst>
                                </p:cTn>
                              </p:par>
                              <p:par>
                                <p:cTn id="64" presetID="10" presetClass="entr" presetSubtype="0"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2000"/>
                                        <p:tgtEl>
                                          <p:spTgt spid="32"/>
                                        </p:tgtEl>
                                      </p:cBhvr>
                                    </p:animEffect>
                                  </p:childTnLst>
                                </p:cTn>
                              </p:par>
                              <p:par>
                                <p:cTn id="67" presetID="10"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P spid="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35000"/>
          </a:xfrm>
        </p:spPr>
        <p:txBody>
          <a:bodyPr>
            <a:normAutofit/>
          </a:bodyPr>
          <a:lstStyle/>
          <a:p>
            <a:r>
              <a:rPr lang="en-US" sz="2800" dirty="0" smtClean="0">
                <a:latin typeface="Arial" pitchFamily="34" charset="0"/>
              </a:rPr>
              <a:t>Weldments-Rules</a:t>
            </a:r>
            <a:endParaRPr lang="en-US" sz="2800" dirty="0">
              <a:latin typeface="Arial" pitchFamily="34" charset="0"/>
            </a:endParaRPr>
          </a:p>
        </p:txBody>
      </p:sp>
      <p:sp>
        <p:nvSpPr>
          <p:cNvPr id="3" name="Subtitle 2"/>
          <p:cNvSpPr>
            <a:spLocks noGrp="1"/>
          </p:cNvSpPr>
          <p:nvPr>
            <p:ph type="subTitle" idx="1"/>
          </p:nvPr>
        </p:nvSpPr>
        <p:spPr>
          <a:xfrm>
            <a:off x="457200" y="571500"/>
            <a:ext cx="8229600" cy="5016500"/>
          </a:xfrm>
        </p:spPr>
        <p:txBody>
          <a:bodyPr vert="horz" lIns="91440" tIns="45720" rIns="91440" bIns="45720" rtlCol="0">
            <a:normAutofit/>
          </a:bodyPr>
          <a:lstStyle/>
          <a:p>
            <a:pPr algn="l">
              <a:buClr>
                <a:schemeClr val="accent6"/>
              </a:buClr>
              <a:buSzPct val="90000"/>
              <a:buFont typeface="Wingdings" pitchFamily="2" charset="2"/>
              <a:buChar char="n"/>
            </a:pPr>
            <a:r>
              <a:rPr lang="en-US" sz="2400" dirty="0" smtClean="0">
                <a:solidFill>
                  <a:schemeClr val="tx1"/>
                </a:solidFill>
                <a:latin typeface="Arial" pitchFamily="34" charset="0"/>
                <a:cs typeface="Arial" pitchFamily="34" charset="0"/>
              </a:rPr>
              <a:t>Within a single </a:t>
            </a:r>
            <a:r>
              <a:rPr lang="en-US" sz="2400" dirty="0" smtClean="0">
                <a:solidFill>
                  <a:schemeClr val="tx1"/>
                </a:solidFill>
                <a:latin typeface="Arial" pitchFamily="34" charset="0"/>
                <a:cs typeface="Arial" pitchFamily="34" charset="0"/>
              </a:rPr>
              <a:t>Structural Member </a:t>
            </a:r>
            <a:r>
              <a:rPr lang="en-US" sz="2400" dirty="0" smtClean="0">
                <a:solidFill>
                  <a:schemeClr val="tx1"/>
                </a:solidFill>
                <a:latin typeface="Arial" pitchFamily="34" charset="0"/>
                <a:cs typeface="Arial" pitchFamily="34" charset="0"/>
              </a:rPr>
              <a:t>feature,</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One point can only be shared between two sketch segments.</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Segments to be selected </a:t>
            </a:r>
            <a:r>
              <a:rPr lang="en-US" sz="2000" dirty="0" smtClean="0">
                <a:solidFill>
                  <a:schemeClr val="tx1"/>
                </a:solidFill>
                <a:latin typeface="Arial" pitchFamily="34" charset="0"/>
                <a:cs typeface="Arial" pitchFamily="34" charset="0"/>
              </a:rPr>
              <a:t>must be connected, </a:t>
            </a:r>
            <a:r>
              <a:rPr lang="en-US" sz="2000" dirty="0" smtClean="0">
                <a:solidFill>
                  <a:schemeClr val="tx1"/>
                </a:solidFill>
                <a:latin typeface="Arial" pitchFamily="34" charset="0"/>
                <a:cs typeface="Arial" pitchFamily="34" charset="0"/>
              </a:rPr>
              <a:t>or Parallel to 1</a:t>
            </a:r>
            <a:r>
              <a:rPr lang="en-US" sz="2000" baseline="30000" dirty="0" smtClean="0">
                <a:solidFill>
                  <a:schemeClr val="tx1"/>
                </a:solidFill>
                <a:latin typeface="Arial" pitchFamily="34" charset="0"/>
                <a:cs typeface="Arial" pitchFamily="34" charset="0"/>
              </a:rPr>
              <a:t>st</a:t>
            </a:r>
            <a:r>
              <a:rPr lang="en-US" sz="2000" dirty="0" smtClean="0">
                <a:solidFill>
                  <a:schemeClr val="tx1"/>
                </a:solidFill>
                <a:latin typeface="Arial" pitchFamily="34" charset="0"/>
                <a:cs typeface="Arial" pitchFamily="34" charset="0"/>
              </a:rPr>
              <a:t> </a:t>
            </a:r>
          </a:p>
          <a:p>
            <a:pPr lvl="1" algn="l">
              <a:buClr>
                <a:schemeClr val="accent6"/>
              </a:buClr>
              <a:buSzPct val="90000"/>
              <a:buFont typeface="Wingdings" pitchFamily="2" charset="2"/>
              <a:buChar char="n"/>
            </a:pPr>
            <a:r>
              <a:rPr lang="en-US" sz="2000" dirty="0" smtClean="0">
                <a:solidFill>
                  <a:schemeClr val="tx1"/>
                </a:solidFill>
                <a:latin typeface="Arial" pitchFamily="34" charset="0"/>
                <a:cs typeface="Arial" pitchFamily="34" charset="0"/>
              </a:rPr>
              <a:t>Non-planer loops may not allow applying corner trimming</a:t>
            </a: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lvl="1" algn="l">
              <a:buClr>
                <a:schemeClr val="accent6"/>
              </a:buClr>
              <a:buSzPct val="90000"/>
              <a:buFont typeface="Wingdings" pitchFamily="2" charset="2"/>
              <a:buChar char="n"/>
            </a:pPr>
            <a:endParaRPr lang="en-US" sz="2000" dirty="0" smtClean="0">
              <a:solidFill>
                <a:schemeClr val="tx1"/>
              </a:solidFill>
              <a:latin typeface="Arial" pitchFamily="34" charset="0"/>
              <a:cs typeface="Arial" pitchFamily="34" charset="0"/>
            </a:endParaRPr>
          </a:p>
          <a:p>
            <a:pPr algn="l">
              <a:buClr>
                <a:schemeClr val="accent6"/>
              </a:buClr>
              <a:buSzPct val="90000"/>
              <a:buFont typeface="Wingdings" pitchFamily="2" charset="2"/>
              <a:buChar char="n"/>
            </a:pPr>
            <a:endParaRPr lang="en-US" sz="2400" dirty="0">
              <a:solidFill>
                <a:schemeClr val="tx1"/>
              </a:solidFill>
              <a:latin typeface="Arial" pitchFamily="34" charset="0"/>
              <a:cs typeface="Arial" pitchFamily="34" charset="0"/>
            </a:endParaRPr>
          </a:p>
        </p:txBody>
      </p:sp>
      <p:pic>
        <p:nvPicPr>
          <p:cNvPr id="4" name="Picture 3" descr="SketchSegRule1.JPG"/>
          <p:cNvPicPr>
            <a:picLocks noChangeAspect="1"/>
          </p:cNvPicPr>
          <p:nvPr/>
        </p:nvPicPr>
        <p:blipFill>
          <a:blip r:embed="rId3"/>
          <a:stretch>
            <a:fillRect/>
          </a:stretch>
        </p:blipFill>
        <p:spPr>
          <a:xfrm>
            <a:off x="228600" y="2540000"/>
            <a:ext cx="3905250" cy="1968500"/>
          </a:xfrm>
          <a:prstGeom prst="rect">
            <a:avLst/>
          </a:prstGeom>
        </p:spPr>
      </p:pic>
      <p:pic>
        <p:nvPicPr>
          <p:cNvPr id="5" name="Picture 4" descr="SketchSegRule3ConOrPar.JPG"/>
          <p:cNvPicPr>
            <a:picLocks noChangeAspect="1"/>
          </p:cNvPicPr>
          <p:nvPr/>
        </p:nvPicPr>
        <p:blipFill>
          <a:blip r:embed="rId4"/>
          <a:stretch>
            <a:fillRect/>
          </a:stretch>
        </p:blipFill>
        <p:spPr>
          <a:xfrm>
            <a:off x="990600" y="2159000"/>
            <a:ext cx="6781800" cy="3048000"/>
          </a:xfrm>
          <a:prstGeom prst="rect">
            <a:avLst/>
          </a:prstGeom>
        </p:spPr>
      </p:pic>
      <p:pic>
        <p:nvPicPr>
          <p:cNvPr id="6" name="Picture 5" descr="SketchSegRule2.JPG"/>
          <p:cNvPicPr>
            <a:picLocks noChangeAspect="1"/>
          </p:cNvPicPr>
          <p:nvPr/>
        </p:nvPicPr>
        <p:blipFill>
          <a:blip r:embed="rId5"/>
          <a:stretch>
            <a:fillRect/>
          </a:stretch>
        </p:blipFill>
        <p:spPr>
          <a:xfrm>
            <a:off x="3321044" y="2095500"/>
            <a:ext cx="5413382" cy="36195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par>
                                <p:cTn id="24" presetID="10" presetClass="exit" presetSubtype="0" fill="hold" nodeType="withEffect">
                                  <p:stCondLst>
                                    <p:cond delay="0"/>
                                  </p:stCondLst>
                                  <p:childTnLst>
                                    <p:animEffect transition="out" filter="fade">
                                      <p:cBhvr>
                                        <p:cTn id="25" dur="2000"/>
                                        <p:tgtEl>
                                          <p:spTgt spid="4"/>
                                        </p:tgtEl>
                                      </p:cBhvr>
                                    </p:animEffect>
                                    <p:set>
                                      <p:cBhvr>
                                        <p:cTn id="26" dur="1" fill="hold">
                                          <p:stCondLst>
                                            <p:cond delay="19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childTnLst>
                                </p:cTn>
                              </p:par>
                              <p:par>
                                <p:cTn id="32" presetID="10" presetClass="exit" presetSubtype="0" fill="hold" nodeType="withEffect">
                                  <p:stCondLst>
                                    <p:cond delay="0"/>
                                  </p:stCondLst>
                                  <p:childTnLst>
                                    <p:animEffect transition="out" filter="fade">
                                      <p:cBhvr>
                                        <p:cTn id="33" dur="2000"/>
                                        <p:tgtEl>
                                          <p:spTgt spid="5"/>
                                        </p:tgtEl>
                                      </p:cBhvr>
                                    </p:animEffect>
                                    <p:set>
                                      <p:cBhvr>
                                        <p:cTn id="34" dur="1" fill="hold">
                                          <p:stCondLst>
                                            <p:cond delay="1999"/>
                                          </p:stCondLst>
                                        </p:cTn>
                                        <p:tgtEl>
                                          <p:spTgt spid="5"/>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2240</TotalTime>
  <Words>2301</Words>
  <Application>Microsoft Office PowerPoint</Application>
  <PresentationFormat>On-screen Show (16:10)</PresentationFormat>
  <Paragraphs>289</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SolidWorks Technical Summit-Minnesota</vt:lpstr>
      <vt:lpstr>Work History of Brian Lindahl</vt:lpstr>
      <vt:lpstr>Weldments-Basics and Beyond-Contents</vt:lpstr>
      <vt:lpstr>3D Sketching</vt:lpstr>
      <vt:lpstr>3D Sketching, continued</vt:lpstr>
      <vt:lpstr>3D Sketching, continued</vt:lpstr>
      <vt:lpstr>Sketch Planes in 3D Sketches</vt:lpstr>
      <vt:lpstr>Structural Member command (Weldments)</vt:lpstr>
      <vt:lpstr>Weldments-Rules</vt:lpstr>
      <vt:lpstr>Mirror Profile</vt:lpstr>
      <vt:lpstr>Merge Arc</vt:lpstr>
      <vt:lpstr>Corner Treatments</vt:lpstr>
      <vt:lpstr>Corner Treatments, continued</vt:lpstr>
      <vt:lpstr>Corner Treatments, continued</vt:lpstr>
      <vt:lpstr>Cut-Back Technique</vt:lpstr>
      <vt:lpstr>Alignment vector</vt:lpstr>
      <vt:lpstr>Locate Profile</vt:lpstr>
      <vt:lpstr>Gussets</vt:lpstr>
      <vt:lpstr>End Caps</vt:lpstr>
      <vt:lpstr>Using Extrudes to add Plate bodies to Weldments</vt:lpstr>
      <vt:lpstr>Configurations: AsMachined and AsWelded</vt:lpstr>
      <vt:lpstr>Updating Model Feature Tree “Cut List”</vt:lpstr>
      <vt:lpstr>Slide 23</vt:lpstr>
      <vt:lpstr>Slide 24</vt:lpstr>
      <vt:lpstr>Slide 25</vt:lpstr>
      <vt:lpstr>Relative Views: Adding to the Drawing toolbar</vt:lpstr>
      <vt:lpstr>Relative View for Weldments</vt:lpstr>
      <vt:lpstr>Saving Weldment Bodies to Individual Part Files</vt:lpstr>
      <vt:lpstr>Saving Weldment Bodies, continued</vt:lpstr>
      <vt:lpstr>Saving Weldment Bodies, Continued</vt:lpstr>
      <vt:lpstr>Saving Weldment Bodies, continued</vt:lpstr>
      <vt:lpstr>Weldment Profile Locations</vt:lpstr>
      <vt:lpstr>Weldment Locations, continued</vt:lpstr>
      <vt:lpstr>Profile Pointers</vt:lpstr>
      <vt:lpstr>Creating New Profiles</vt:lpstr>
      <vt:lpstr>Creating Profiles from Scratch</vt:lpstr>
      <vt:lpstr>Sub-Weldments</vt:lpstr>
      <vt:lpstr>Custom Properties - Ideas</vt:lpstr>
      <vt:lpstr>Questions: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Brian Lindahl </dc:creator>
  <cp:lastModifiedBy>Brian Lindahl </cp:lastModifiedBy>
  <cp:revision>244</cp:revision>
  <dcterms:created xsi:type="dcterms:W3CDTF">2008-06-27T01:23:50Z</dcterms:created>
  <dcterms:modified xsi:type="dcterms:W3CDTF">2008-08-19T02:25:45Z</dcterms:modified>
</cp:coreProperties>
</file>