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0"/>
  </p:notesMasterIdLst>
  <p:handoutMasterIdLst>
    <p:handoutMasterId r:id="rId41"/>
  </p:handoutMasterIdLst>
  <p:sldIdLst>
    <p:sldId id="256" r:id="rId2"/>
    <p:sldId id="298"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97" r:id="rId20"/>
    <p:sldId id="276" r:id="rId21"/>
    <p:sldId id="277" r:id="rId22"/>
    <p:sldId id="296"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itchFamily="-48" charset="0"/>
        <a:ea typeface="ＭＳ Ｐゴシック" pitchFamily="-48" charset="-128"/>
        <a:cs typeface="ＭＳ Ｐゴシック" pitchFamily="-48" charset="-128"/>
      </a:defRPr>
    </a:lvl1pPr>
    <a:lvl2pPr marL="457200" algn="l" rtl="0" eaLnBrk="0" fontAlgn="base" hangingPunct="0">
      <a:spcBef>
        <a:spcPct val="0"/>
      </a:spcBef>
      <a:spcAft>
        <a:spcPct val="0"/>
      </a:spcAft>
      <a:defRPr sz="2400" kern="1200">
        <a:solidFill>
          <a:schemeClr val="tx1"/>
        </a:solidFill>
        <a:latin typeface="Arial" pitchFamily="-48" charset="0"/>
        <a:ea typeface="ＭＳ Ｐゴシック" pitchFamily="-48" charset="-128"/>
        <a:cs typeface="ＭＳ Ｐゴシック" pitchFamily="-48" charset="-128"/>
      </a:defRPr>
    </a:lvl2pPr>
    <a:lvl3pPr marL="914400" algn="l" rtl="0" eaLnBrk="0" fontAlgn="base" hangingPunct="0">
      <a:spcBef>
        <a:spcPct val="0"/>
      </a:spcBef>
      <a:spcAft>
        <a:spcPct val="0"/>
      </a:spcAft>
      <a:defRPr sz="2400" kern="1200">
        <a:solidFill>
          <a:schemeClr val="tx1"/>
        </a:solidFill>
        <a:latin typeface="Arial" pitchFamily="-48" charset="0"/>
        <a:ea typeface="ＭＳ Ｐゴシック" pitchFamily="-48" charset="-128"/>
        <a:cs typeface="ＭＳ Ｐゴシック" pitchFamily="-48" charset="-128"/>
      </a:defRPr>
    </a:lvl3pPr>
    <a:lvl4pPr marL="1371600" algn="l" rtl="0" eaLnBrk="0" fontAlgn="base" hangingPunct="0">
      <a:spcBef>
        <a:spcPct val="0"/>
      </a:spcBef>
      <a:spcAft>
        <a:spcPct val="0"/>
      </a:spcAft>
      <a:defRPr sz="2400" kern="1200">
        <a:solidFill>
          <a:schemeClr val="tx1"/>
        </a:solidFill>
        <a:latin typeface="Arial" pitchFamily="-48" charset="0"/>
        <a:ea typeface="ＭＳ Ｐゴシック" pitchFamily="-48" charset="-128"/>
        <a:cs typeface="ＭＳ Ｐゴシック" pitchFamily="-48" charset="-128"/>
      </a:defRPr>
    </a:lvl4pPr>
    <a:lvl5pPr marL="1828800" algn="l" rtl="0" eaLnBrk="0" fontAlgn="base" hangingPunct="0">
      <a:spcBef>
        <a:spcPct val="0"/>
      </a:spcBef>
      <a:spcAft>
        <a:spcPct val="0"/>
      </a:spcAft>
      <a:defRPr sz="2400" kern="1200">
        <a:solidFill>
          <a:schemeClr val="tx1"/>
        </a:solidFill>
        <a:latin typeface="Arial" pitchFamily="-48" charset="0"/>
        <a:ea typeface="ＭＳ Ｐゴシック" pitchFamily="-48" charset="-128"/>
        <a:cs typeface="ＭＳ Ｐゴシック" pitchFamily="-48" charset="-128"/>
      </a:defRPr>
    </a:lvl5pPr>
    <a:lvl6pPr marL="2286000" algn="l" defTabSz="457200" rtl="0" eaLnBrk="1" latinLnBrk="0" hangingPunct="1">
      <a:defRPr sz="2400" kern="1200">
        <a:solidFill>
          <a:schemeClr val="tx1"/>
        </a:solidFill>
        <a:latin typeface="Arial" pitchFamily="-48" charset="0"/>
        <a:ea typeface="ＭＳ Ｐゴシック" pitchFamily="-48" charset="-128"/>
        <a:cs typeface="ＭＳ Ｐゴシック" pitchFamily="-48" charset="-128"/>
      </a:defRPr>
    </a:lvl6pPr>
    <a:lvl7pPr marL="2743200" algn="l" defTabSz="457200" rtl="0" eaLnBrk="1" latinLnBrk="0" hangingPunct="1">
      <a:defRPr sz="2400" kern="1200">
        <a:solidFill>
          <a:schemeClr val="tx1"/>
        </a:solidFill>
        <a:latin typeface="Arial" pitchFamily="-48" charset="0"/>
        <a:ea typeface="ＭＳ Ｐゴシック" pitchFamily="-48" charset="-128"/>
        <a:cs typeface="ＭＳ Ｐゴシック" pitchFamily="-48" charset="-128"/>
      </a:defRPr>
    </a:lvl7pPr>
    <a:lvl8pPr marL="3200400" algn="l" defTabSz="457200" rtl="0" eaLnBrk="1" latinLnBrk="0" hangingPunct="1">
      <a:defRPr sz="2400" kern="1200">
        <a:solidFill>
          <a:schemeClr val="tx1"/>
        </a:solidFill>
        <a:latin typeface="Arial" pitchFamily="-48" charset="0"/>
        <a:ea typeface="ＭＳ Ｐゴシック" pitchFamily="-48" charset="-128"/>
        <a:cs typeface="ＭＳ Ｐゴシック" pitchFamily="-48" charset="-128"/>
      </a:defRPr>
    </a:lvl8pPr>
    <a:lvl9pPr marL="3657600" algn="l" defTabSz="457200" rtl="0" eaLnBrk="1" latinLnBrk="0" hangingPunct="1">
      <a:defRPr sz="2400" kern="1200">
        <a:solidFill>
          <a:schemeClr val="tx1"/>
        </a:solidFill>
        <a:latin typeface="Arial" pitchFamily="-48" charset="0"/>
        <a:ea typeface="ＭＳ Ｐゴシック" pitchFamily="-48" charset="-128"/>
        <a:cs typeface="ＭＳ Ｐゴシック" pitchFamily="-48"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BABCBE"/>
    <a:srgbClr val="010000"/>
    <a:srgbClr val="AAA294"/>
    <a:srgbClr val="CFCAC1"/>
    <a:srgbClr val="F98B1F"/>
    <a:srgbClr val="5F5849"/>
    <a:srgbClr val="27200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702" y="2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08" charset="0"/>
                <a:ea typeface="ＭＳ Ｐゴシック" pitchFamily="108" charset="-128"/>
                <a:cs typeface="ＭＳ Ｐゴシック" pitchFamily="108" charset="-128"/>
              </a:defRPr>
            </a:lvl1pPr>
          </a:lstStyle>
          <a:p>
            <a:pPr>
              <a:defRPr/>
            </a:pPr>
            <a:endParaRPr lang="en-US"/>
          </a:p>
        </p:txBody>
      </p:sp>
      <p:sp>
        <p:nvSpPr>
          <p:cNvPr id="286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08" charset="0"/>
                <a:ea typeface="ＭＳ Ｐゴシック" pitchFamily="108" charset="-128"/>
                <a:cs typeface="ＭＳ Ｐゴシック" pitchFamily="108" charset="-128"/>
              </a:defRPr>
            </a:lvl1pPr>
          </a:lstStyle>
          <a:p>
            <a:pPr>
              <a:defRPr/>
            </a:pPr>
            <a:endParaRPr lang="en-US"/>
          </a:p>
        </p:txBody>
      </p:sp>
      <p:sp>
        <p:nvSpPr>
          <p:cNvPr id="286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08" charset="0"/>
                <a:ea typeface="ＭＳ Ｐゴシック" pitchFamily="108" charset="-128"/>
                <a:cs typeface="ＭＳ Ｐゴシック" pitchFamily="108" charset="-128"/>
              </a:defRPr>
            </a:lvl1pPr>
          </a:lstStyle>
          <a:p>
            <a:pPr>
              <a:defRPr/>
            </a:pPr>
            <a:endParaRPr lang="en-US"/>
          </a:p>
        </p:txBody>
      </p:sp>
      <p:sp>
        <p:nvSpPr>
          <p:cNvPr id="286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pitchFamily="108" charset="0"/>
                <a:ea typeface="ＭＳ Ｐゴシック" pitchFamily="108" charset="-128"/>
                <a:cs typeface="ＭＳ Ｐゴシック" pitchFamily="108" charset="-128"/>
              </a:defRPr>
            </a:lvl1pPr>
          </a:lstStyle>
          <a:p>
            <a:pPr>
              <a:defRPr/>
            </a:pPr>
            <a:fld id="{47DF4917-28D9-4D9B-9EE2-58091A766B9F}"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08" charset="0"/>
                <a:ea typeface="ＭＳ Ｐゴシック" pitchFamily="108" charset="-128"/>
                <a:cs typeface="ＭＳ Ｐゴシック" pitchFamily="108" charset="-128"/>
              </a:defRPr>
            </a:lvl1pPr>
          </a:lstStyle>
          <a:p>
            <a:pPr>
              <a:defRPr/>
            </a:pPr>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08" charset="0"/>
                <a:ea typeface="ＭＳ Ｐゴシック" pitchFamily="108" charset="-128"/>
                <a:cs typeface="ＭＳ Ｐゴシック" pitchFamily="108" charset="-128"/>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08" charset="0"/>
                <a:ea typeface="ＭＳ Ｐゴシック" pitchFamily="108" charset="-128"/>
                <a:cs typeface="ＭＳ Ｐゴシック" pitchFamily="108" charset="-128"/>
              </a:defRPr>
            </a:lvl1pPr>
          </a:lstStyle>
          <a:p>
            <a:pPr>
              <a:defRPr/>
            </a:pPr>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pitchFamily="108" charset="0"/>
                <a:ea typeface="ＭＳ Ｐゴシック" pitchFamily="108" charset="-128"/>
                <a:cs typeface="ＭＳ Ｐゴシック" pitchFamily="108" charset="-128"/>
              </a:defRPr>
            </a:lvl1pPr>
          </a:lstStyle>
          <a:p>
            <a:pPr>
              <a:defRPr/>
            </a:pPr>
            <a:fld id="{D5221871-39B4-4DB7-9846-BA9078C04A2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08" charset="0"/>
        <a:ea typeface="ＭＳ Ｐゴシック" pitchFamily="108" charset="-128"/>
        <a:cs typeface="ＭＳ Ｐゴシック" pitchFamily="108" charset="-128"/>
      </a:defRPr>
    </a:lvl1pPr>
    <a:lvl2pPr marL="457200" algn="l" rtl="0" eaLnBrk="0" fontAlgn="base" hangingPunct="0">
      <a:spcBef>
        <a:spcPct val="30000"/>
      </a:spcBef>
      <a:spcAft>
        <a:spcPct val="0"/>
      </a:spcAft>
      <a:defRPr sz="1200" kern="1200">
        <a:solidFill>
          <a:schemeClr val="tx1"/>
        </a:solidFill>
        <a:latin typeface="Arial" pitchFamily="108" charset="0"/>
        <a:ea typeface="ＭＳ Ｐゴシック" pitchFamily="108" charset="-128"/>
        <a:cs typeface="+mn-cs"/>
      </a:defRPr>
    </a:lvl2pPr>
    <a:lvl3pPr marL="914400" algn="l" rtl="0" eaLnBrk="0" fontAlgn="base" hangingPunct="0">
      <a:spcBef>
        <a:spcPct val="30000"/>
      </a:spcBef>
      <a:spcAft>
        <a:spcPct val="0"/>
      </a:spcAft>
      <a:defRPr sz="1200" kern="1200">
        <a:solidFill>
          <a:schemeClr val="tx1"/>
        </a:solidFill>
        <a:latin typeface="Arial" pitchFamily="108" charset="0"/>
        <a:ea typeface="ＭＳ Ｐゴシック" pitchFamily="108" charset="-128"/>
        <a:cs typeface="+mn-cs"/>
      </a:defRPr>
    </a:lvl3pPr>
    <a:lvl4pPr marL="1371600" algn="l" rtl="0" eaLnBrk="0" fontAlgn="base" hangingPunct="0">
      <a:spcBef>
        <a:spcPct val="30000"/>
      </a:spcBef>
      <a:spcAft>
        <a:spcPct val="0"/>
      </a:spcAft>
      <a:defRPr sz="1200" kern="1200">
        <a:solidFill>
          <a:schemeClr val="tx1"/>
        </a:solidFill>
        <a:latin typeface="Arial" pitchFamily="108" charset="0"/>
        <a:ea typeface="ＭＳ Ｐゴシック" pitchFamily="108" charset="-128"/>
        <a:cs typeface="+mn-cs"/>
      </a:defRPr>
    </a:lvl4pPr>
    <a:lvl5pPr marL="1828800" algn="l" rtl="0" eaLnBrk="0" fontAlgn="base" hangingPunct="0">
      <a:spcBef>
        <a:spcPct val="30000"/>
      </a:spcBef>
      <a:spcAft>
        <a:spcPct val="0"/>
      </a:spcAft>
      <a:defRPr sz="1200" kern="1200">
        <a:solidFill>
          <a:schemeClr val="tx1"/>
        </a:solidFill>
        <a:latin typeface="Arial" pitchFamily="108" charset="0"/>
        <a:ea typeface="ＭＳ Ｐゴシック" pitchFamily="108"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E01ABB7E-EF02-449B-AA4F-D1AFC3E1DCE7}" type="slidenum">
              <a:rPr lang="en-US">
                <a:latin typeface="Arial" pitchFamily="-48" charset="0"/>
                <a:ea typeface="ＭＳ Ｐゴシック" pitchFamily="-48" charset="-128"/>
                <a:cs typeface="ＭＳ Ｐゴシック" pitchFamily="-48" charset="-128"/>
              </a:rPr>
              <a:pPr/>
              <a:t>1</a:t>
            </a:fld>
            <a:endParaRPr lang="en-US">
              <a:latin typeface="Arial" pitchFamily="-48" charset="0"/>
              <a:ea typeface="ＭＳ Ｐゴシック" pitchFamily="-48" charset="-128"/>
              <a:cs typeface="ＭＳ Ｐゴシック" pitchFamily="-48" charset="-128"/>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a:latin typeface="Arial" pitchFamily="-48" charset="0"/>
              <a:ea typeface="ＭＳ Ｐゴシック" pitchFamily="-48" charset="-128"/>
              <a:cs typeface="ＭＳ Ｐゴシック" pitchFamily="-48"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If the plane and require hole location result in a blind top to a hole, there are several options to fix the problem:  Move the existing plane further from the part, insert a second reference plane as an offset from the first and edit sketch plane, or extend the Hole Wizard revolved sketch above the location plane.  The Feature Tree for a Hole Wizard feature should have a “Location” sketch, which is the first “absorbed” sketch in the Hole Wizard feature.  The second absorbed sketch is the profile of the feature, and is where the hole profile can be extended above the insertion point.</a:t>
            </a:r>
          </a:p>
        </p:txBody>
      </p:sp>
      <p:sp>
        <p:nvSpPr>
          <p:cNvPr id="50180" name="Slide Number Placeholder 3"/>
          <p:cNvSpPr>
            <a:spLocks noGrp="1"/>
          </p:cNvSpPr>
          <p:nvPr>
            <p:ph type="sldNum" sz="quarter" idx="5"/>
          </p:nvPr>
        </p:nvSpPr>
        <p:spPr>
          <a:noFill/>
        </p:spPr>
        <p:txBody>
          <a:bodyPr/>
          <a:lstStyle/>
          <a:p>
            <a:fld id="{B18FCFE9-1420-4DC4-97D8-CC838C292307}" type="slidenum">
              <a:rPr lang="en-US" smtClean="0">
                <a:latin typeface="Arial" pitchFamily="34" charset="0"/>
                <a:ea typeface="ＭＳ Ｐゴシック"/>
                <a:cs typeface="ＭＳ Ｐゴシック"/>
              </a:rPr>
              <a:pPr/>
              <a:t>11</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Because the HW location sketch is the pattern for a sketch driven feature, use that pattern in assemblies to generate feature driven patterns of components.  Mount a single component on a series of holes, then use a linear (circular or even sketch driven) pattern to locate other instances of this same part’s mounting holes if required.  This allows for minimum mating, and maximum simplification (through pattern suppression) in the assembly, a huge step in effective large assembly management.</a:t>
            </a:r>
          </a:p>
        </p:txBody>
      </p:sp>
      <p:sp>
        <p:nvSpPr>
          <p:cNvPr id="51204" name="Slide Number Placeholder 3"/>
          <p:cNvSpPr>
            <a:spLocks noGrp="1"/>
          </p:cNvSpPr>
          <p:nvPr>
            <p:ph type="sldNum" sz="quarter" idx="5"/>
          </p:nvPr>
        </p:nvSpPr>
        <p:spPr>
          <a:noFill/>
        </p:spPr>
        <p:txBody>
          <a:bodyPr/>
          <a:lstStyle/>
          <a:p>
            <a:fld id="{1B6C2BF5-7D4D-4714-A5F9-83A171250E61}" type="slidenum">
              <a:rPr lang="en-US" smtClean="0">
                <a:latin typeface="Arial" pitchFamily="34" charset="0"/>
                <a:ea typeface="ＭＳ Ｐゴシック"/>
                <a:cs typeface="ＭＳ Ｐゴシック"/>
              </a:rPr>
              <a:pPr/>
              <a:t>12</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Using standard data sets is the basic requirements for consistent design throughout a department or company.  One way to increase standard designs is to have all users making Hole Wizard features from the same data file, and using the same “Standard” from that file.  All “standards” data is kept in the SWBrowser.mdb file, whether enable and disabled.  This database should also be protected to insure no inadvertent or malicious changes are made to the data.  SolidWorks offers a low level security for the file through “Tools&gt;Options&gt;System Options&gt;Hole Wizard/Toolbox&gt;Settings” .  Use this security measure.  It always makes sense to take reasonable security precautions!</a:t>
            </a:r>
          </a:p>
        </p:txBody>
      </p:sp>
      <p:sp>
        <p:nvSpPr>
          <p:cNvPr id="52228" name="Slide Number Placeholder 3"/>
          <p:cNvSpPr>
            <a:spLocks noGrp="1"/>
          </p:cNvSpPr>
          <p:nvPr>
            <p:ph type="sldNum" sz="quarter" idx="5"/>
          </p:nvPr>
        </p:nvSpPr>
        <p:spPr>
          <a:noFill/>
        </p:spPr>
        <p:txBody>
          <a:bodyPr/>
          <a:lstStyle/>
          <a:p>
            <a:fld id="{2A58F494-BC06-4B06-A758-BA52F17C9F71}" type="slidenum">
              <a:rPr lang="en-US" smtClean="0">
                <a:latin typeface="Arial" pitchFamily="34" charset="0"/>
                <a:ea typeface="ＭＳ Ｐゴシック"/>
                <a:cs typeface="ＭＳ Ｐゴシック"/>
              </a:rPr>
              <a:pPr/>
              <a:t>13</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Any multi-user environment should have a data administrator for the HW.  That person should create a password to gain full access to the data in the HW tables.  Before the password access is created, the “Allow editing of Contents” is grayed out, and checked.  After password protection is added, the selection is no longer grayed out, and the administrator should clear the check, preventing others from having update access to the data tables.  From then on, “Login” is required from the “Configure Data” dialog to gain full access to the data (required for all modifications).  If the SW HW administrator is not from the IT department of the company, it should be encouraged to share the “Configure Data” password with someone from the IT group, just in case of employee turnover.</a:t>
            </a:r>
          </a:p>
        </p:txBody>
      </p:sp>
      <p:sp>
        <p:nvSpPr>
          <p:cNvPr id="53252" name="Slide Number Placeholder 3"/>
          <p:cNvSpPr>
            <a:spLocks noGrp="1"/>
          </p:cNvSpPr>
          <p:nvPr>
            <p:ph type="sldNum" sz="quarter" idx="5"/>
          </p:nvPr>
        </p:nvSpPr>
        <p:spPr>
          <a:noFill/>
        </p:spPr>
        <p:txBody>
          <a:bodyPr/>
          <a:lstStyle/>
          <a:p>
            <a:fld id="{92063D66-7342-468A-854E-61C5201BDCF4}" type="slidenum">
              <a:rPr lang="en-US" smtClean="0">
                <a:latin typeface="Arial" pitchFamily="34" charset="0"/>
                <a:ea typeface="ＭＳ Ｐゴシック"/>
                <a:cs typeface="ＭＳ Ｐゴシック"/>
              </a:rPr>
              <a:pPr/>
              <a:t>14</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With SW2008, the Hole Wizard comes out of the box with 25 pre-defined standards.  Through “Tools&gt;Options&gt;System Options&gt;Hole Wizard/Toolbox&gt;Configure&gt;Select Hardware”, any standards can be disabled.  Fewer enabled standards can result in faster Hole Wizard activation, especially when sharing a database on a slow or heavy trafficked network, and will ensure more consistent designs from within a design group.</a:t>
            </a:r>
          </a:p>
        </p:txBody>
      </p:sp>
      <p:sp>
        <p:nvSpPr>
          <p:cNvPr id="54276" name="Slide Number Placeholder 3"/>
          <p:cNvSpPr>
            <a:spLocks noGrp="1"/>
          </p:cNvSpPr>
          <p:nvPr>
            <p:ph type="sldNum" sz="quarter" idx="5"/>
          </p:nvPr>
        </p:nvSpPr>
        <p:spPr>
          <a:noFill/>
        </p:spPr>
        <p:txBody>
          <a:bodyPr/>
          <a:lstStyle/>
          <a:p>
            <a:fld id="{D431FAFD-9C00-458A-9D98-1EF1EABA271B}" type="slidenum">
              <a:rPr lang="en-US" smtClean="0">
                <a:latin typeface="Arial" pitchFamily="34" charset="0"/>
                <a:ea typeface="ＭＳ Ｐゴシック"/>
                <a:cs typeface="ＭＳ Ｐゴシック"/>
              </a:rPr>
              <a:pPr/>
              <a:t>15</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I suggest disabling sizes that you “should not use” (based on individual company preferences), like 9/16-12 UNC tap, or M14 x 1.5.  These sizes are only used in highly specific cases, and should not be a consideration in other non-specific cases.  Each industry may have a unique list determining the “Non-preferred” sizes.  The remaining holes should be divided into three categories of “preference”.  Primary sizes are the most frequently used, and should account for nearly 90% of all HW features, in a listing of about 1/3 of all available features from within your preferred standard.  These holes will have “Favorites” created for the fastest selection possible.  Secondary holes are not disabled.  This includes things like the most common sizes, but maybe the fine thread version.  Tertiary sizes are discouraged, (but in SW2008 and earlier, can still be accessed – to gain access, create the feature with an enabled size, and complete the feature, then RMB and edit the feature again; all defined sizes are available, even if “disabled” when re-editing).  This would include things like odd sized coarse or fine thread, or the unique sizes required to interface to a one-off, seldom used purchased component.</a:t>
            </a:r>
          </a:p>
        </p:txBody>
      </p:sp>
      <p:sp>
        <p:nvSpPr>
          <p:cNvPr id="55300" name="Slide Number Placeholder 3"/>
          <p:cNvSpPr>
            <a:spLocks noGrp="1"/>
          </p:cNvSpPr>
          <p:nvPr>
            <p:ph type="sldNum" sz="quarter" idx="5"/>
          </p:nvPr>
        </p:nvSpPr>
        <p:spPr>
          <a:noFill/>
        </p:spPr>
        <p:txBody>
          <a:bodyPr/>
          <a:lstStyle/>
          <a:p>
            <a:fld id="{72EC38AB-A4A4-45A6-AA96-83FEF8BC7951}" type="slidenum">
              <a:rPr lang="en-US" smtClean="0">
                <a:latin typeface="Arial" pitchFamily="34" charset="0"/>
                <a:ea typeface="ＭＳ Ｐゴシック"/>
                <a:cs typeface="ＭＳ Ｐゴシック"/>
              </a:rPr>
              <a:pPr/>
              <a:t>16</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Pre-defined standards do not allow modifications to the data values, because they are ‘Protected’.  This means table data is never modified.  If modifications are required, create a new standard (as if 25 standards were not already enough!).  Here, the new standard created is called “Example Inch”, and is initially a copy of the ANSI Inch standard that does not allow the table edits.  ‘Enable’ of standards, or table groups within a standard, and ‘Disable’ of sizes within tables,  is functional even with these protected standards. – To make the custom standard,  select the existing standard to use as a source, click the “Copy Standard…” button and enter a new name.  The system will copy the selected standard to the new standard name, and any tables or sizes ‘disabled’ are again disabled in the copy.  Use a meaningful standard name, like “MyCompany Inch”.</a:t>
            </a:r>
          </a:p>
        </p:txBody>
      </p:sp>
      <p:sp>
        <p:nvSpPr>
          <p:cNvPr id="56324" name="Slide Number Placeholder 3"/>
          <p:cNvSpPr>
            <a:spLocks noGrp="1"/>
          </p:cNvSpPr>
          <p:nvPr>
            <p:ph type="sldNum" sz="quarter" idx="5"/>
          </p:nvPr>
        </p:nvSpPr>
        <p:spPr>
          <a:noFill/>
        </p:spPr>
        <p:txBody>
          <a:bodyPr/>
          <a:lstStyle/>
          <a:p>
            <a:fld id="{942E51CB-222B-416D-A126-921106FEFE70}" type="slidenum">
              <a:rPr lang="en-US" smtClean="0">
                <a:latin typeface="Arial" pitchFamily="34" charset="0"/>
                <a:ea typeface="ＭＳ Ｐゴシック"/>
                <a:cs typeface="ＭＳ Ｐゴシック"/>
              </a:rPr>
              <a:pPr/>
              <a:t>17</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Upon creating a new hole standard, the Hole Callout tool must be modified to work with that new standard.  To support any standard not in the “Out of the box” package, a new section must be created in the “calloutformat.txt” file.  This file is located at the (SW install dir)\lang\(language)\calloutformat.txt location.  Open the file with a text editor, like Notepad.  Locate the section within the file that represents the “seed” standard that was copied in the “Configure Data” screen of SW.  Select the entire section for this “seed” standard, and copy.  Move to the end of the file (or someplace that will not fragment existing sections (an entire standard section, such as “ANSI INCH”) of the file), and paste a copy of this into the same file.  Move to the heading of this pasted section, and edit the name from the “seed” standard to the “custom” standard.</a:t>
            </a:r>
          </a:p>
        </p:txBody>
      </p:sp>
      <p:sp>
        <p:nvSpPr>
          <p:cNvPr id="57348" name="Slide Number Placeholder 3"/>
          <p:cNvSpPr>
            <a:spLocks noGrp="1"/>
          </p:cNvSpPr>
          <p:nvPr>
            <p:ph type="sldNum" sz="quarter" idx="5"/>
          </p:nvPr>
        </p:nvSpPr>
        <p:spPr>
          <a:noFill/>
        </p:spPr>
        <p:txBody>
          <a:bodyPr/>
          <a:lstStyle/>
          <a:p>
            <a:fld id="{3999E326-1752-49F0-BEF7-2B697739B682}" type="slidenum">
              <a:rPr lang="en-US" smtClean="0">
                <a:latin typeface="Arial" pitchFamily="34" charset="0"/>
                <a:ea typeface="ＭＳ Ｐゴシック"/>
                <a:cs typeface="ＭＳ Ｐゴシック"/>
              </a:rPr>
              <a:pPr/>
              <a:t>18</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Upon creating a new hole standard, the Hole Callout tool must be modified to work with that new standard.  To support any standard not in the “Out of the box” package, a new section must be created in the “calloutformat.txt” file.  This file is located at the (SW install dir)\lang\(language)\calloutformat.txt location.  Open the file with a text editor, like Notepad.  Locate the section within the file that represents the “seed” standard that was copied in the “Configure Data” screen of SW.  Select the entire section for this “seed” standard, and copy.  Move to the end of the file (or someplace that will not fragment existing sections (an entire standard section, such as “ANSI INCH”) of the file), and paste a copy of this into the same file.  Move to the heading of this pasted section, and edit the name from the “seed” standard to the “custom” standard.</a:t>
            </a:r>
          </a:p>
        </p:txBody>
      </p:sp>
      <p:sp>
        <p:nvSpPr>
          <p:cNvPr id="57348" name="Slide Number Placeholder 3"/>
          <p:cNvSpPr>
            <a:spLocks noGrp="1"/>
          </p:cNvSpPr>
          <p:nvPr>
            <p:ph type="sldNum" sz="quarter" idx="5"/>
          </p:nvPr>
        </p:nvSpPr>
        <p:spPr>
          <a:noFill/>
        </p:spPr>
        <p:txBody>
          <a:bodyPr/>
          <a:lstStyle/>
          <a:p>
            <a:fld id="{3999E326-1752-49F0-BEF7-2B697739B682}" type="slidenum">
              <a:rPr lang="en-US" smtClean="0">
                <a:latin typeface="Arial" pitchFamily="34" charset="0"/>
                <a:ea typeface="ＭＳ Ｐゴシック"/>
                <a:cs typeface="ＭＳ Ｐゴシック"/>
              </a:rPr>
              <a:pPr/>
              <a:t>19</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To add new hole sizes, such as a 1-32 UNS tap, locate the straight tap “Sizes” data table in the new standard file, click the “+” at the top of the table, and enter the data for the required hole in the dialog that appears: Size = “1-32”, Pitch = “32”, Diameter = “1”.</a:t>
            </a:r>
          </a:p>
        </p:txBody>
      </p:sp>
      <p:sp>
        <p:nvSpPr>
          <p:cNvPr id="58372" name="Slide Number Placeholder 3"/>
          <p:cNvSpPr>
            <a:spLocks noGrp="1"/>
          </p:cNvSpPr>
          <p:nvPr>
            <p:ph type="sldNum" sz="quarter" idx="5"/>
          </p:nvPr>
        </p:nvSpPr>
        <p:spPr>
          <a:noFill/>
        </p:spPr>
        <p:txBody>
          <a:bodyPr/>
          <a:lstStyle/>
          <a:p>
            <a:fld id="{D3470508-2735-4AF1-97B3-75738E612EBA}" type="slidenum">
              <a:rPr lang="en-US" smtClean="0">
                <a:latin typeface="Arial" pitchFamily="34" charset="0"/>
                <a:ea typeface="ＭＳ Ｐゴシック"/>
                <a:cs typeface="ＭＳ Ｐゴシック"/>
              </a:rPr>
              <a:pPr/>
              <a:t>20</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endParaRPr lang="en-US" smtClean="0">
              <a:latin typeface="Arial" pitchFamily="34" charset="0"/>
              <a:ea typeface="ＭＳ Ｐゴシック"/>
              <a:cs typeface="ＭＳ Ｐゴシック"/>
            </a:endParaRPr>
          </a:p>
        </p:txBody>
      </p:sp>
      <p:sp>
        <p:nvSpPr>
          <p:cNvPr id="41988" name="Slide Number Placeholder 3"/>
          <p:cNvSpPr>
            <a:spLocks noGrp="1"/>
          </p:cNvSpPr>
          <p:nvPr>
            <p:ph type="sldNum" sz="quarter" idx="5"/>
          </p:nvPr>
        </p:nvSpPr>
        <p:spPr>
          <a:noFill/>
        </p:spPr>
        <p:txBody>
          <a:bodyPr/>
          <a:lstStyle/>
          <a:p>
            <a:fld id="{ABF01CD6-6E23-44D9-9AD1-6A252984BB23}" type="slidenum">
              <a:rPr lang="en-US" smtClean="0">
                <a:latin typeface="Arial" pitchFamily="34" charset="0"/>
                <a:ea typeface="ＭＳ Ｐゴシック"/>
                <a:cs typeface="ＭＳ Ｐゴシック"/>
              </a:rPr>
              <a:pPr/>
              <a:t>3</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Move to the “Thread Data” table, and continue to add values for this new size:  Size = “1”; Series = “UNS”; Advance = “.03125”; Thread Minor Diameter = “.9628”; Thread Minor Diameter Inside = “.9662”; Tap Drill = “.96875”; Thread Description = “1-32 UNS”; Threads per unit = “32”; and Full Size = “1-32”.  Follow any patterns observable in the existing data when adding new information, or refer to the “Machinery Handbook” when the “pattern” is not obvious.</a:t>
            </a:r>
          </a:p>
          <a:p>
            <a:r>
              <a:rPr lang="en-US" smtClean="0">
                <a:latin typeface="Arial" pitchFamily="34" charset="0"/>
                <a:ea typeface="ＭＳ Ｐゴシック"/>
                <a:cs typeface="ＭＳ Ｐゴシック"/>
              </a:rPr>
              <a:t>If the data is for a truly new fastener size, clearance hole data will be required on the “Screw Clearance” tab.  Test the new size by using the HW!</a:t>
            </a:r>
          </a:p>
          <a:p>
            <a:r>
              <a:rPr lang="en-US" smtClean="0">
                <a:latin typeface="Arial" pitchFamily="34" charset="0"/>
                <a:ea typeface="ＭＳ Ｐゴシック"/>
                <a:cs typeface="ＭＳ Ｐゴシック"/>
              </a:rPr>
              <a:t>Note: New HW interface does not provide access to table USERX_YY_DATA_THRD, where things like the drill diameter and minor diameters are associated with the new hole size.</a:t>
            </a:r>
          </a:p>
        </p:txBody>
      </p:sp>
      <p:sp>
        <p:nvSpPr>
          <p:cNvPr id="59396" name="Slide Number Placeholder 3"/>
          <p:cNvSpPr>
            <a:spLocks noGrp="1"/>
          </p:cNvSpPr>
          <p:nvPr>
            <p:ph type="sldNum" sz="quarter" idx="5"/>
          </p:nvPr>
        </p:nvSpPr>
        <p:spPr>
          <a:noFill/>
        </p:spPr>
        <p:txBody>
          <a:bodyPr/>
          <a:lstStyle/>
          <a:p>
            <a:fld id="{B8465123-5297-4160-9F7B-479F2C2B1204}" type="slidenum">
              <a:rPr lang="en-US" smtClean="0">
                <a:latin typeface="Arial" pitchFamily="34" charset="0"/>
                <a:ea typeface="ＭＳ Ｐゴシック"/>
                <a:cs typeface="ＭＳ Ｐゴシック"/>
              </a:rPr>
              <a:pPr/>
              <a:t>21</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Primary, preferred taps should all have a “Blind” and either “Thru” or “Up2Next” favorite defined.  Countersunk, Counterbore and clearance holes for the preferred sizes should have a single favorite for the “Thru” or “Up2Next” end condition.  To create the “favorite”, activate the HW, and set all parameters for the desired hole.  Near the bottom of the WH PropertyManager, click the “Add or Update Favorites” button.  Give a fully descriptive name to the current settings, without special (illegal file name) characters.  Accept the feature as defined by the property settings.  The goal with creating favorites is to have a short list of hole specifications for each primary hole type that represent 75% to 90% of all holes of that type, in about 1/3 of the sizes defined in the Standard.  Those get favorites, and no others.  This short list of sizes and end conditions that represent this 75% or more of all holes of this primary type are considered “primary sizes”.  Keeping the list of favorites for each type short will reduce the selection time to specify the hole.  SW will filter out any favorites for other types, so don’t worry about favorites for tap specifications increasing the selection list for counterbore holes favorites.</a:t>
            </a:r>
          </a:p>
        </p:txBody>
      </p:sp>
      <p:sp>
        <p:nvSpPr>
          <p:cNvPr id="60420" name="Slide Number Placeholder 3"/>
          <p:cNvSpPr>
            <a:spLocks noGrp="1"/>
          </p:cNvSpPr>
          <p:nvPr>
            <p:ph type="sldNum" sz="quarter" idx="5"/>
          </p:nvPr>
        </p:nvSpPr>
        <p:spPr>
          <a:noFill/>
        </p:spPr>
        <p:txBody>
          <a:bodyPr/>
          <a:lstStyle/>
          <a:p>
            <a:fld id="{D9614E07-6797-46CF-8162-3B2B64B48837}" type="slidenum">
              <a:rPr lang="en-US" smtClean="0">
                <a:latin typeface="Arial" pitchFamily="34" charset="0"/>
                <a:ea typeface="ＭＳ Ｐゴシック"/>
                <a:cs typeface="ＭＳ Ｐゴシック"/>
              </a:rPr>
              <a:pPr/>
              <a:t>22</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Each Favorite can be saved to disk.  The file name used is the name used inside SW when creating the favorite, and therefore the restriction on characters in the name of the favorite.  To save the information to disk, click the “Save Favorites” button.  Define the favorites in a “working” model, and save each out to disk.  Once out on disk, the favorites are loaded one at a time into new files as needed (probably on remote computers).  These favorites files can be moved to other computers and loaded into documents there as well.  Once loaded into a document on a computer, the favorites reside in the “HoleWizardFavoritesDatabase.mdb” of that machine until “Delete Favorites” button is pressed, or .mdb is overwritten.  Once in the database of a machine, the favorite is available in any document.  If the “HoleWizardFavoritesDatabase.mdb” file is on a network, and other computers refer to the same database file (as they should), when a Favorite is defined on one computer, it is immediately available on all machines using that favorites database.</a:t>
            </a:r>
          </a:p>
        </p:txBody>
      </p:sp>
      <p:sp>
        <p:nvSpPr>
          <p:cNvPr id="61444" name="Slide Number Placeholder 3"/>
          <p:cNvSpPr>
            <a:spLocks noGrp="1"/>
          </p:cNvSpPr>
          <p:nvPr>
            <p:ph type="sldNum" sz="quarter" idx="5"/>
          </p:nvPr>
        </p:nvSpPr>
        <p:spPr>
          <a:noFill/>
        </p:spPr>
        <p:txBody>
          <a:bodyPr/>
          <a:lstStyle/>
          <a:p>
            <a:fld id="{461A171C-74E6-4E79-9949-82A9B6EFE450}" type="slidenum">
              <a:rPr lang="en-US" smtClean="0">
                <a:latin typeface="Arial" pitchFamily="34" charset="0"/>
                <a:ea typeface="ＭＳ Ｐゴシック"/>
                <a:cs typeface="ＭＳ Ｐゴシック"/>
              </a:rPr>
              <a:pPr/>
              <a:t>23</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To use defined favorites, only two settings should be needed in the HS Property manager.  First, the primary hole type must be chosen.  This will allow display of only the appropriate favorites (if making a C’Bore feature, no tap favorites are displayed).  Next, go directly to the favorites, and pick the size/end condition required.  Done in the “Type” tab of the HW PropertyManager.  Move to the “Positions” tab, locate and constrain points as needed.</a:t>
            </a:r>
          </a:p>
        </p:txBody>
      </p:sp>
      <p:sp>
        <p:nvSpPr>
          <p:cNvPr id="62468" name="Slide Number Placeholder 3"/>
          <p:cNvSpPr>
            <a:spLocks noGrp="1"/>
          </p:cNvSpPr>
          <p:nvPr>
            <p:ph type="sldNum" sz="quarter" idx="5"/>
          </p:nvPr>
        </p:nvSpPr>
        <p:spPr>
          <a:noFill/>
        </p:spPr>
        <p:txBody>
          <a:bodyPr/>
          <a:lstStyle/>
          <a:p>
            <a:fld id="{081E2EA5-3093-4B6F-833F-7195113F182C}" type="slidenum">
              <a:rPr lang="en-US" smtClean="0">
                <a:latin typeface="Arial" pitchFamily="34" charset="0"/>
                <a:ea typeface="ＭＳ Ｐゴシック"/>
                <a:cs typeface="ＭＳ Ｐゴシック"/>
              </a:rPr>
              <a:pPr/>
              <a:t>24</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Secondary feature sizes are most of the remaining sizes and end types that are not in the “Primary sizes” list, which had “favorites” defined.  Secondary sizes will not get favorites.  These are accessed the old fashioned way, by manually populating each setting from the available dropdowns.  This keeps the list of favorites a bit shorter, and encourages use of favorites even further.  The list of sizes available from the dropdowns is only shortened by the missing “disabled” sizes, so the list is only slightly simplified.  The simplification aids in preventing those really ugly sizes like 9/16” fastener sizes.</a:t>
            </a:r>
          </a:p>
        </p:txBody>
      </p:sp>
      <p:sp>
        <p:nvSpPr>
          <p:cNvPr id="63492" name="Slide Number Placeholder 3"/>
          <p:cNvSpPr>
            <a:spLocks noGrp="1"/>
          </p:cNvSpPr>
          <p:nvPr>
            <p:ph type="sldNum" sz="quarter" idx="5"/>
          </p:nvPr>
        </p:nvSpPr>
        <p:spPr>
          <a:noFill/>
        </p:spPr>
        <p:txBody>
          <a:bodyPr/>
          <a:lstStyle/>
          <a:p>
            <a:fld id="{F2855802-4511-445E-A10B-E715408609E4}" type="slidenum">
              <a:rPr lang="en-US" smtClean="0">
                <a:latin typeface="Arial" pitchFamily="34" charset="0"/>
                <a:ea typeface="ＭＳ Ｐゴシック"/>
                <a:cs typeface="ＭＳ Ｐゴシック"/>
              </a:rPr>
              <a:pPr/>
              <a:t>25</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Tertiary holes are the rarely used, but still “required to be supported” sizes you may still run across. In SW2008 and earlier, the disabled hole sizes become available by re-editing an existing feature.  To use a disabled 9/16-18 UNF tap in these versions, create a similar hole from enabled sizes, like a ½-13 UNC, with settings that represent the design intent of the desired feature.  Place the HW sketch points and constrain in the proper locations.  Accept the feature.  RMB and edit feature on the newly created incorrect feature, and edit to the correct size.  No need to request the HW admin to enable the hole.</a:t>
            </a:r>
          </a:p>
          <a:p>
            <a:r>
              <a:rPr lang="en-US" smtClean="0">
                <a:latin typeface="Arial" pitchFamily="34" charset="0"/>
                <a:ea typeface="ＭＳ Ｐゴシック"/>
                <a:cs typeface="ＭＳ Ｐゴシック"/>
              </a:rPr>
              <a:t>Some users had suggested that disabled sizes becoming available at re-edit time was a bug, and submitted an enhancement request to always deny access to a disabled size.  Thus the change in the “tertiary” hole method from 2008 and earlier to 2009.  If you use the earlier versions, use the “bug” to allow for easier access to the secondary holes sizes through shorter lists of “enabled” sizes, disable more than you really “don’t want” used, because for now they are still usable.  If the access to these “disabled” sizes changes in the future, the disabled sizes could be the sizes in a custom standard of something like “ANSI_Disabled”.  All feature sizes have the “Disabled” setting toggled with respect to the original “ANSI” standard.  Again, the sizes available in this standard represent the 3</a:t>
            </a:r>
            <a:r>
              <a:rPr lang="en-US" baseline="30000" smtClean="0">
                <a:latin typeface="Arial" pitchFamily="34" charset="0"/>
                <a:ea typeface="ＭＳ Ｐゴシック"/>
                <a:cs typeface="ＭＳ Ｐゴシック"/>
              </a:rPr>
              <a:t>rd</a:t>
            </a:r>
            <a:r>
              <a:rPr lang="en-US" smtClean="0">
                <a:latin typeface="Arial" pitchFamily="34" charset="0"/>
                <a:ea typeface="ＭＳ Ｐゴシック"/>
                <a:cs typeface="ＭＳ Ｐゴシック"/>
              </a:rPr>
              <a:t> level of preference for holes, and are intended to be used only when required.  If holes are “absolutely not to be used”, then delete from any standard database.</a:t>
            </a:r>
          </a:p>
        </p:txBody>
      </p:sp>
      <p:sp>
        <p:nvSpPr>
          <p:cNvPr id="64516" name="Slide Number Placeholder 3"/>
          <p:cNvSpPr>
            <a:spLocks noGrp="1"/>
          </p:cNvSpPr>
          <p:nvPr>
            <p:ph type="sldNum" sz="quarter" idx="5"/>
          </p:nvPr>
        </p:nvSpPr>
        <p:spPr>
          <a:noFill/>
        </p:spPr>
        <p:txBody>
          <a:bodyPr/>
          <a:lstStyle/>
          <a:p>
            <a:fld id="{AE3EB4E6-7F4F-4753-8EFF-DB00F72E71DA}" type="slidenum">
              <a:rPr lang="en-US" smtClean="0">
                <a:latin typeface="Arial" pitchFamily="34" charset="0"/>
                <a:ea typeface="ＭＳ Ｐゴシック"/>
                <a:cs typeface="ＭＳ Ｐゴシック"/>
              </a:rPr>
              <a:pPr/>
              <a:t>26</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Here is a design situation where the HW does not currently offer an automatic solution:  you are employed by a company that is using a lot of sand casted parts, and all fasteners need to at least be spotfaced.  The HW does not offer spot faced holes, so the design group has been “custom sizing” counterbore data to create the spotfaced holes.  The concern is (and is likely grounded in historical data) that different users have (or will) design to different depths for the spotface.  What is the right fix?</a:t>
            </a:r>
          </a:p>
        </p:txBody>
      </p:sp>
      <p:sp>
        <p:nvSpPr>
          <p:cNvPr id="65540" name="Slide Number Placeholder 3"/>
          <p:cNvSpPr>
            <a:spLocks noGrp="1"/>
          </p:cNvSpPr>
          <p:nvPr>
            <p:ph type="sldNum" sz="quarter" idx="5"/>
          </p:nvPr>
        </p:nvSpPr>
        <p:spPr>
          <a:noFill/>
        </p:spPr>
        <p:txBody>
          <a:bodyPr/>
          <a:lstStyle/>
          <a:p>
            <a:fld id="{F992A2B5-6273-41A5-9A7E-276428A34CD8}" type="slidenum">
              <a:rPr lang="en-US" smtClean="0">
                <a:latin typeface="Arial" pitchFamily="34" charset="0"/>
                <a:ea typeface="ＭＳ Ｐゴシック"/>
                <a:cs typeface="ＭＳ Ｐゴシック"/>
              </a:rPr>
              <a:pPr/>
              <a:t>27</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It is possible to add new minor hole types to the HW.  By leaving SW, and going directly to the Access data files and editing and creating tables as needed, the spotfaced hole can become a supported secondary type feature, in addition to all existing holes.  WARNING: always back-up any files suggested to be modified from here on out prior to the modifications.  SW does not support or endorse data manipulation by any means other than the provided “Configure Data” dialog.  Be aware that there is good reason for this, in that SW </a:t>
            </a:r>
            <a:r>
              <a:rPr lang="en-US" b="1" smtClean="0">
                <a:latin typeface="Arial" pitchFamily="34" charset="0"/>
                <a:ea typeface="ＭＳ Ｐゴシック"/>
                <a:cs typeface="ＭＳ Ｐゴシック"/>
              </a:rPr>
              <a:t>will</a:t>
            </a:r>
            <a:r>
              <a:rPr lang="en-US" smtClean="0">
                <a:latin typeface="Arial" pitchFamily="34" charset="0"/>
                <a:ea typeface="ＭＳ Ｐゴシック"/>
                <a:cs typeface="ＭＳ Ｐゴシック"/>
              </a:rPr>
              <a:t> crash with every use of the HW if the data tables are incomplete, or have table referencing errors.</a:t>
            </a:r>
          </a:p>
        </p:txBody>
      </p:sp>
      <p:sp>
        <p:nvSpPr>
          <p:cNvPr id="66564" name="Slide Number Placeholder 3"/>
          <p:cNvSpPr>
            <a:spLocks noGrp="1"/>
          </p:cNvSpPr>
          <p:nvPr>
            <p:ph type="sldNum" sz="quarter" idx="5"/>
          </p:nvPr>
        </p:nvSpPr>
        <p:spPr>
          <a:noFill/>
        </p:spPr>
        <p:txBody>
          <a:bodyPr/>
          <a:lstStyle/>
          <a:p>
            <a:fld id="{B0B8A2BD-7786-422F-B9C7-AF7F6DA93764}" type="slidenum">
              <a:rPr lang="en-US" smtClean="0">
                <a:latin typeface="Arial" pitchFamily="34" charset="0"/>
                <a:ea typeface="ＭＳ Ｐゴシック"/>
                <a:cs typeface="ＭＳ Ｐゴシック"/>
              </a:rPr>
              <a:pPr/>
              <a:t>28</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First, locate the “SWBrowser.mdb” file.  Create and confirm and </a:t>
            </a:r>
            <a:r>
              <a:rPr lang="en-US" b="1" smtClean="0">
                <a:latin typeface="Arial" pitchFamily="34" charset="0"/>
                <a:ea typeface="ＭＳ Ｐゴシック"/>
                <a:cs typeface="ＭＳ Ｐゴシック"/>
              </a:rPr>
              <a:t>double</a:t>
            </a:r>
            <a:r>
              <a:rPr lang="en-US" smtClean="0">
                <a:latin typeface="Arial" pitchFamily="34" charset="0"/>
                <a:ea typeface="ＭＳ Ｐゴシック"/>
                <a:cs typeface="ＭＳ Ｐゴシック"/>
              </a:rPr>
              <a:t> confirm the presence of an unmodified backup copy of the file.  Open the SWBrowser.mdb file by double clicking.</a:t>
            </a:r>
          </a:p>
        </p:txBody>
      </p:sp>
      <p:sp>
        <p:nvSpPr>
          <p:cNvPr id="67588" name="Slide Number Placeholder 3"/>
          <p:cNvSpPr>
            <a:spLocks noGrp="1"/>
          </p:cNvSpPr>
          <p:nvPr>
            <p:ph type="sldNum" sz="quarter" idx="5"/>
          </p:nvPr>
        </p:nvSpPr>
        <p:spPr>
          <a:noFill/>
        </p:spPr>
        <p:txBody>
          <a:bodyPr/>
          <a:lstStyle/>
          <a:p>
            <a:fld id="{1146A5D0-8C7F-483E-AA2B-96C6EC57A94F}" type="slidenum">
              <a:rPr lang="en-US" smtClean="0">
                <a:latin typeface="Arial" pitchFamily="34" charset="0"/>
                <a:ea typeface="ＭＳ Ｐゴシック"/>
                <a:cs typeface="ＭＳ Ｐゴシック"/>
              </a:rPr>
              <a:pPr/>
              <a:t>29</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Check out all the tables.  Scroll to the “Standards” table, and double click.  Note near the bottom of the table the new custom standard just created, “Example Inch”.  We are interested in following links between tables, starting here.  We will follow the link under “CategoryID” for our new standard.  Locate the table noted in this field, “USER0_AI_Catagories”.</a:t>
            </a:r>
          </a:p>
        </p:txBody>
      </p:sp>
      <p:sp>
        <p:nvSpPr>
          <p:cNvPr id="68612" name="Slide Number Placeholder 3"/>
          <p:cNvSpPr>
            <a:spLocks noGrp="1"/>
          </p:cNvSpPr>
          <p:nvPr>
            <p:ph type="sldNum" sz="quarter" idx="5"/>
          </p:nvPr>
        </p:nvSpPr>
        <p:spPr>
          <a:noFill/>
        </p:spPr>
        <p:txBody>
          <a:bodyPr/>
          <a:lstStyle/>
          <a:p>
            <a:fld id="{0913E356-44BD-4D92-ADF3-6296D988FB74}" type="slidenum">
              <a:rPr lang="en-US" smtClean="0">
                <a:latin typeface="Arial" pitchFamily="34" charset="0"/>
                <a:ea typeface="ＭＳ Ｐゴシック"/>
                <a:cs typeface="ＭＳ Ｐゴシック"/>
              </a:rPr>
              <a:pPr/>
              <a:t>30</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The primary hole features of the Hole Wizard are Counterbore, Countersink, Clearance, straight tapped holes, tapered tapped holes (pipe taps) and legacy holes, which remain included in the hole wizard primarily for backward compatibility.  These primary hole types are supported in up to 16 standards in 2009 (other standards exist, but are Toolbox parts, not hole definitions).  For the duration of this presentation, “Primary Type” or “Primary Hole Type” refers to the icon selection at the top of the Hole Wizard PropertyManager. </a:t>
            </a:r>
          </a:p>
        </p:txBody>
      </p:sp>
      <p:sp>
        <p:nvSpPr>
          <p:cNvPr id="43012" name="Slide Number Placeholder 3"/>
          <p:cNvSpPr>
            <a:spLocks noGrp="1"/>
          </p:cNvSpPr>
          <p:nvPr>
            <p:ph type="sldNum" sz="quarter" idx="5"/>
          </p:nvPr>
        </p:nvSpPr>
        <p:spPr>
          <a:noFill/>
        </p:spPr>
        <p:txBody>
          <a:bodyPr/>
          <a:lstStyle/>
          <a:p>
            <a:fld id="{A87637E7-91C8-4190-A58C-E74B735527D0}" type="slidenum">
              <a:rPr lang="en-US" smtClean="0">
                <a:latin typeface="Arial" pitchFamily="34" charset="0"/>
                <a:ea typeface="ＭＳ Ｐゴシック"/>
                <a:cs typeface="ＭＳ Ｐゴシック"/>
              </a:rPr>
              <a:pPr/>
              <a:t>4</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Double click the “USER0_AI_Catagories” table.  We are interested in the “Bolts and Screws” section of the toolbox, as this is the information the HW is explicitly dealing with.  Next to the “Bolt and Screws” entry is a “TypeID” table reference.  Double click the file referenced here, “USER0_AI_TYPE_BS”.</a:t>
            </a:r>
          </a:p>
        </p:txBody>
      </p:sp>
      <p:sp>
        <p:nvSpPr>
          <p:cNvPr id="69636" name="Slide Number Placeholder 3"/>
          <p:cNvSpPr>
            <a:spLocks noGrp="1"/>
          </p:cNvSpPr>
          <p:nvPr>
            <p:ph type="sldNum" sz="quarter" idx="5"/>
          </p:nvPr>
        </p:nvSpPr>
        <p:spPr>
          <a:noFill/>
        </p:spPr>
        <p:txBody>
          <a:bodyPr/>
          <a:lstStyle/>
          <a:p>
            <a:fld id="{1B48B727-24F6-4EB6-B323-0965261AA16B}" type="slidenum">
              <a:rPr lang="en-US" smtClean="0">
                <a:latin typeface="Arial" pitchFamily="34" charset="0"/>
                <a:ea typeface="ＭＳ Ｐゴシック"/>
                <a:cs typeface="ＭＳ Ｐゴシック"/>
              </a:rPr>
              <a:pPr/>
              <a:t>31</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The table columns that are significant here for this task are “ID”, “Name”, “Title”, “ConfigurationTable”, “DataTable”, “HoleDescriptionFormat”, “ValidHoleTypes”, and “HasHoles”.  CSK holes are always “ValidHoleTypes” = 2 and “HasHoles” = -1.  Cbore holes are always “ValidHoleTypes” = 3 and “HasHoles” = -1.  Each CSK and CBore must have unique value in the “SWConst_Enum_Value” field.  If these are the holes you intend to work with, you need to notice these patterns.  For the purpose of our example, we will be adding Spot faced holes for regular hex bolts.  Select the entire row for the existing entry of a counterbored hole for a regular hex bolt.</a:t>
            </a:r>
          </a:p>
        </p:txBody>
      </p:sp>
      <p:sp>
        <p:nvSpPr>
          <p:cNvPr id="70660" name="Slide Number Placeholder 3"/>
          <p:cNvSpPr>
            <a:spLocks noGrp="1"/>
          </p:cNvSpPr>
          <p:nvPr>
            <p:ph type="sldNum" sz="quarter" idx="5"/>
          </p:nvPr>
        </p:nvSpPr>
        <p:spPr>
          <a:noFill/>
        </p:spPr>
        <p:txBody>
          <a:bodyPr/>
          <a:lstStyle/>
          <a:p>
            <a:fld id="{39890BAC-7850-488E-A16D-CBF84AA78533}" type="slidenum">
              <a:rPr lang="en-US" smtClean="0">
                <a:latin typeface="Arial" pitchFamily="34" charset="0"/>
                <a:ea typeface="ＭＳ Ｐゴシック"/>
                <a:cs typeface="ＭＳ Ｐゴシック"/>
              </a:rPr>
              <a:pPr/>
              <a:t>32</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DON’T ATTEMPT TO USE SolidWorks AT THIS TIME.  Once table references are created, the table MUST exist in the SWBrowser.mdb file, or SW “Goes Away!” the instant a toolbox (Hole Wizard, smart fastener, etc.) command is initiated.  Not a lot of fun.  Copy the  selected table row.  Mover to the end of the file, and paste the information to a blank row.  Make the changes noted in the slide to the specified fields.  The “Title” column in this table is the minor “Type” text in the HW dropdown for the specific feature.  The “HoleDescriptionFormat” column is the FeatureTree text for the feature being defined.  The other fields are table references that need to be present before attempting to use SW again.  We will create the newly referenced tables next.</a:t>
            </a:r>
          </a:p>
        </p:txBody>
      </p:sp>
      <p:sp>
        <p:nvSpPr>
          <p:cNvPr id="71684" name="Slide Number Placeholder 3"/>
          <p:cNvSpPr>
            <a:spLocks noGrp="1"/>
          </p:cNvSpPr>
          <p:nvPr>
            <p:ph type="sldNum" sz="quarter" idx="5"/>
          </p:nvPr>
        </p:nvSpPr>
        <p:spPr>
          <a:noFill/>
        </p:spPr>
        <p:txBody>
          <a:bodyPr/>
          <a:lstStyle/>
          <a:p>
            <a:fld id="{E761848D-8D57-46B0-9C5F-81F560C7B443}" type="slidenum">
              <a:rPr lang="en-US" smtClean="0">
                <a:latin typeface="Arial" pitchFamily="34" charset="0"/>
                <a:ea typeface="ＭＳ Ｐゴシック"/>
                <a:cs typeface="ＭＳ Ｐゴシック"/>
              </a:rPr>
              <a:pPr/>
              <a:t>33</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Make new tables by copying existing tables, then modifying the copy.  Copy the above noted table and paste and rename them to the specified table names.  At this point, the HW would work again, but the “Spot Face” feature would be identical to the “Cbore” feature, and nothing has been standardized yet.  The only thing remaining is to customize the data in one of the newly created tables to have “standard” spot face data.</a:t>
            </a:r>
          </a:p>
        </p:txBody>
      </p:sp>
      <p:sp>
        <p:nvSpPr>
          <p:cNvPr id="72708" name="Slide Number Placeholder 3"/>
          <p:cNvSpPr>
            <a:spLocks noGrp="1"/>
          </p:cNvSpPr>
          <p:nvPr>
            <p:ph type="sldNum" sz="quarter" idx="5"/>
          </p:nvPr>
        </p:nvSpPr>
        <p:spPr>
          <a:noFill/>
        </p:spPr>
        <p:txBody>
          <a:bodyPr/>
          <a:lstStyle/>
          <a:p>
            <a:fld id="{155C52B8-C1C8-48B3-B818-6E4B7FEAE46A}" type="slidenum">
              <a:rPr lang="en-US" smtClean="0">
                <a:latin typeface="Arial" pitchFamily="34" charset="0"/>
                <a:ea typeface="ＭＳ Ｐゴシック"/>
                <a:cs typeface="ＭＳ Ｐゴシック"/>
              </a:rPr>
              <a:pPr/>
              <a:t>34</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Double click the “</a:t>
            </a:r>
            <a:r>
              <a:rPr lang="en-US" smtClean="0">
                <a:latin typeface="Arial" pitchFamily="34" charset="0"/>
                <a:ea typeface="ＭＳ Ｐゴシック"/>
                <a:cs typeface="Arial" pitchFamily="34" charset="0"/>
              </a:rPr>
              <a:t>USER0_AI_DATA_HBOLT_SF” table to edit. </a:t>
            </a:r>
            <a:r>
              <a:rPr lang="en-US" smtClean="0">
                <a:latin typeface="Arial" pitchFamily="34" charset="0"/>
                <a:ea typeface="ＭＳ Ｐゴシック"/>
                <a:cs typeface="ＭＳ Ｐゴシック"/>
              </a:rPr>
              <a:t> Change the “CBORE_DEPTH” values in the table to values desired for the Spot faced feature, in this example, 25% of the depth of a full counterbore.  For this example, the .444 depth for the 5/8” size will be changed to .111 (because it makes for an easy example!)</a:t>
            </a:r>
          </a:p>
          <a:p>
            <a:r>
              <a:rPr lang="en-US" smtClean="0">
                <a:latin typeface="Arial" pitchFamily="34" charset="0"/>
                <a:ea typeface="ＭＳ Ｐゴシック"/>
                <a:cs typeface="ＭＳ Ｐゴシック"/>
              </a:rPr>
              <a:t>This new minor hole type is now fully defined.</a:t>
            </a:r>
          </a:p>
        </p:txBody>
      </p:sp>
      <p:sp>
        <p:nvSpPr>
          <p:cNvPr id="73732" name="Slide Number Placeholder 3"/>
          <p:cNvSpPr>
            <a:spLocks noGrp="1"/>
          </p:cNvSpPr>
          <p:nvPr>
            <p:ph type="sldNum" sz="quarter" idx="5"/>
          </p:nvPr>
        </p:nvSpPr>
        <p:spPr>
          <a:noFill/>
        </p:spPr>
        <p:txBody>
          <a:bodyPr/>
          <a:lstStyle/>
          <a:p>
            <a:fld id="{73508E5E-5C61-4B01-85B5-30FE20E28FD1}" type="slidenum">
              <a:rPr lang="en-US" smtClean="0">
                <a:latin typeface="Arial" pitchFamily="34" charset="0"/>
                <a:ea typeface="ＭＳ Ｐゴシック"/>
                <a:cs typeface="ＭＳ Ｐゴシック"/>
              </a:rPr>
              <a:pPr/>
              <a:t>35</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Create a 5/8” Spot faced hole for a regular hex bolt using the “Example Inch” standard.  The depth of the counterbore feature will be .111 by default.  If you update the rest of the CBORE Depth parameters in the table, the features will exist independent of standard Counterbore hole sizes.  Note the Feature names in the FeatureManager in SolidWorks.  The feature name is distinct from other CBORE features, because of the changes to the table information outlined earlier.</a:t>
            </a:r>
          </a:p>
        </p:txBody>
      </p:sp>
      <p:sp>
        <p:nvSpPr>
          <p:cNvPr id="74756" name="Slide Number Placeholder 3"/>
          <p:cNvSpPr>
            <a:spLocks noGrp="1"/>
          </p:cNvSpPr>
          <p:nvPr>
            <p:ph type="sldNum" sz="quarter" idx="5"/>
          </p:nvPr>
        </p:nvSpPr>
        <p:spPr>
          <a:noFill/>
        </p:spPr>
        <p:txBody>
          <a:bodyPr/>
          <a:lstStyle/>
          <a:p>
            <a:fld id="{4ECF4BD1-5BB6-40C9-B440-99B493BEA8F0}" type="slidenum">
              <a:rPr lang="en-US" smtClean="0">
                <a:latin typeface="Arial" pitchFamily="34" charset="0"/>
                <a:ea typeface="ＭＳ Ｐゴシック"/>
                <a:cs typeface="ＭＳ Ｐゴシック"/>
              </a:rPr>
              <a:pPr/>
              <a:t>36</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endParaRPr lang="en-US" smtClean="0">
              <a:latin typeface="Arial" pitchFamily="34" charset="0"/>
              <a:ea typeface="ＭＳ Ｐゴシック"/>
              <a:cs typeface="ＭＳ Ｐゴシック"/>
            </a:endParaRPr>
          </a:p>
        </p:txBody>
      </p:sp>
      <p:sp>
        <p:nvSpPr>
          <p:cNvPr id="75780" name="Slide Number Placeholder 3"/>
          <p:cNvSpPr>
            <a:spLocks noGrp="1"/>
          </p:cNvSpPr>
          <p:nvPr>
            <p:ph type="sldNum" sz="quarter" idx="5"/>
          </p:nvPr>
        </p:nvSpPr>
        <p:spPr>
          <a:noFill/>
        </p:spPr>
        <p:txBody>
          <a:bodyPr/>
          <a:lstStyle/>
          <a:p>
            <a:fld id="{2E3AB2C2-5975-4F4A-8D2F-6F3BAD7DBB16}" type="slidenum">
              <a:rPr lang="en-US" smtClean="0">
                <a:latin typeface="Arial" pitchFamily="34" charset="0"/>
                <a:ea typeface="ＭＳ Ｐゴシック"/>
                <a:cs typeface="ＭＳ Ｐゴシック"/>
              </a:rPr>
              <a:pPr/>
              <a:t>37</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endParaRPr lang="en-US" smtClean="0">
              <a:latin typeface="Arial" pitchFamily="34" charset="0"/>
              <a:ea typeface="ＭＳ Ｐゴシック"/>
              <a:cs typeface="ＭＳ Ｐゴシック"/>
            </a:endParaRPr>
          </a:p>
        </p:txBody>
      </p:sp>
      <p:sp>
        <p:nvSpPr>
          <p:cNvPr id="76804" name="Slide Number Placeholder 3"/>
          <p:cNvSpPr>
            <a:spLocks noGrp="1"/>
          </p:cNvSpPr>
          <p:nvPr>
            <p:ph type="sldNum" sz="quarter" idx="5"/>
          </p:nvPr>
        </p:nvSpPr>
        <p:spPr>
          <a:noFill/>
        </p:spPr>
        <p:txBody>
          <a:bodyPr/>
          <a:lstStyle/>
          <a:p>
            <a:fld id="{AA0F6BE2-3C12-464D-BC12-13DA3041B8EC}" type="slidenum">
              <a:rPr lang="en-US" smtClean="0">
                <a:latin typeface="Arial" pitchFamily="34" charset="0"/>
                <a:ea typeface="ＭＳ Ｐゴシック"/>
                <a:cs typeface="ＭＳ Ｐゴシック"/>
              </a:rPr>
              <a:pPr/>
              <a:t>38</a:t>
            </a:fld>
            <a:endParaRPr lang="en-US" smtClean="0">
              <a:latin typeface="Arial" pitchFamily="34" charset="0"/>
              <a:ea typeface="ＭＳ Ｐゴシック"/>
              <a:cs typeface="ＭＳ Ｐゴシック"/>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“Secondary Type” or “Secondary Hole Type” refer to the “Type” dropdown box under the “Standard” textbox in the HW PropertyManager.  If selections are made from top down, then all previous settings are preserved.  If settings are made in any bottom-up order, any prior selections made below the new selection point can be over ridden, and will require being set a second time.</a:t>
            </a:r>
          </a:p>
        </p:txBody>
      </p:sp>
      <p:sp>
        <p:nvSpPr>
          <p:cNvPr id="44036" name="Slide Number Placeholder 3"/>
          <p:cNvSpPr>
            <a:spLocks noGrp="1"/>
          </p:cNvSpPr>
          <p:nvPr>
            <p:ph type="sldNum" sz="quarter" idx="5"/>
          </p:nvPr>
        </p:nvSpPr>
        <p:spPr>
          <a:noFill/>
        </p:spPr>
        <p:txBody>
          <a:bodyPr/>
          <a:lstStyle/>
          <a:p>
            <a:fld id="{662C803E-8C86-43C9-82C0-326B1D9039AA}" type="slidenum">
              <a:rPr lang="en-US" smtClean="0">
                <a:latin typeface="Arial" pitchFamily="34" charset="0"/>
                <a:ea typeface="ＭＳ Ｐゴシック"/>
                <a:cs typeface="ＭＳ Ｐゴシック"/>
              </a:rPr>
              <a:pPr/>
              <a:t>5</a:t>
            </a:fld>
            <a:endParaRPr lang="en-US" smtClean="0">
              <a:latin typeface="Arial" pitchFamily="34" charset="0"/>
              <a:ea typeface="ＭＳ Ｐゴシック"/>
              <a:cs typeface="ＭＳ Ｐゴシック"/>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Included for reverse compatibility only.  New part design should not use legacy hole features, and use on new design is not encouraged by SW.  No functionality of the “Legacy Holes” will be explored here.</a:t>
            </a:r>
          </a:p>
        </p:txBody>
      </p:sp>
      <p:sp>
        <p:nvSpPr>
          <p:cNvPr id="45060" name="Slide Number Placeholder 3"/>
          <p:cNvSpPr>
            <a:spLocks noGrp="1"/>
          </p:cNvSpPr>
          <p:nvPr>
            <p:ph type="sldNum" sz="quarter" idx="5"/>
          </p:nvPr>
        </p:nvSpPr>
        <p:spPr>
          <a:noFill/>
        </p:spPr>
        <p:txBody>
          <a:bodyPr/>
          <a:lstStyle/>
          <a:p>
            <a:fld id="{A63D8E3C-410F-409F-AF4E-FE4E17022E11}" type="slidenum">
              <a:rPr lang="en-US" smtClean="0">
                <a:latin typeface="Arial" pitchFamily="34" charset="0"/>
                <a:ea typeface="ＭＳ Ｐゴシック"/>
                <a:cs typeface="ＭＳ Ｐゴシック"/>
              </a:rPr>
              <a:pPr/>
              <a:t>6</a:t>
            </a:fld>
            <a:endParaRPr lang="en-US" smtClean="0">
              <a:latin typeface="Arial" pitchFamily="34" charset="0"/>
              <a:ea typeface="ＭＳ Ｐゴシック"/>
              <a:cs typeface="ＭＳ Ｐゴシック"/>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If a planer face is selected before the Hole Wizard is activated, the Hole Wizard point sketch (sketch driven pattern) is a 2D sketch, and no faces light up with red as the mouse passes over them, and the mouse pointer is only a “create point” style pointer.  This is the STONGLY ENCOURAGED method of creating HW features when working on planer faces.</a:t>
            </a:r>
          </a:p>
        </p:txBody>
      </p:sp>
      <p:sp>
        <p:nvSpPr>
          <p:cNvPr id="46084" name="Slide Number Placeholder 3"/>
          <p:cNvSpPr>
            <a:spLocks noGrp="1"/>
          </p:cNvSpPr>
          <p:nvPr>
            <p:ph type="sldNum" sz="quarter" idx="5"/>
          </p:nvPr>
        </p:nvSpPr>
        <p:spPr>
          <a:noFill/>
        </p:spPr>
        <p:txBody>
          <a:bodyPr/>
          <a:lstStyle/>
          <a:p>
            <a:fld id="{C988FD28-A201-434F-B4BA-3ECB0812B1F3}" type="slidenum">
              <a:rPr lang="en-US" smtClean="0">
                <a:latin typeface="Arial" pitchFamily="34" charset="0"/>
                <a:ea typeface="ＭＳ Ｐゴシック"/>
                <a:cs typeface="ＭＳ Ｐゴシック"/>
              </a:rPr>
              <a:pPr/>
              <a:t>7</a:t>
            </a:fld>
            <a:endParaRPr lang="en-US" smtClean="0">
              <a:latin typeface="Arial" pitchFamily="34" charset="0"/>
              <a:ea typeface="ＭＳ Ｐゴシック"/>
              <a:cs typeface="ＭＳ Ｐゴシック"/>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If the HW is activated when no planer face is pre-selected, the sketch is a 3D sketch.  If activated with no surface pre-selected, an extra input to confirm the desired 3D sketch, or indication of the location of the desired 2D sketch.  If 3D sketch, the mouse pointer will carry a “XY” plane indicator, and a “coincident” relational icon along with it.  Faces “flash” or highlight in red as the mouse pointer passes over them.  This highlighting or flashing is an indication that a 3D sketch is being created, and can serve as a warning that the proper initiation of the HW for planer features was not followed.  The user should cancel the operation at this point if a 2D sketch is intended.</a:t>
            </a:r>
          </a:p>
        </p:txBody>
      </p:sp>
      <p:sp>
        <p:nvSpPr>
          <p:cNvPr id="47108" name="Slide Number Placeholder 3"/>
          <p:cNvSpPr>
            <a:spLocks noGrp="1"/>
          </p:cNvSpPr>
          <p:nvPr>
            <p:ph type="sldNum" sz="quarter" idx="5"/>
          </p:nvPr>
        </p:nvSpPr>
        <p:spPr>
          <a:noFill/>
        </p:spPr>
        <p:txBody>
          <a:bodyPr/>
          <a:lstStyle/>
          <a:p>
            <a:fld id="{C516DF70-F60C-4021-9BA5-0F9D19B2C691}" type="slidenum">
              <a:rPr lang="en-US" smtClean="0">
                <a:latin typeface="Arial" pitchFamily="34" charset="0"/>
                <a:ea typeface="ＭＳ Ｐゴシック"/>
                <a:cs typeface="ＭＳ Ｐゴシック"/>
              </a:rPr>
              <a:pPr/>
              <a:t>8</a:t>
            </a:fld>
            <a:endParaRPr lang="en-US" smtClean="0">
              <a:latin typeface="Arial" pitchFamily="34" charset="0"/>
              <a:ea typeface="ＭＳ Ｐゴシック"/>
              <a:cs typeface="ＭＳ Ｐゴシック"/>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On non-planar faces, the face can still be selected before the HW is initiated.  The feature will point at the center or central axis if a conical or cylindrical face.  On other curvy faces, the axis of the hole will be perpendicular to the face at the point locating the hole.</a:t>
            </a:r>
          </a:p>
        </p:txBody>
      </p:sp>
      <p:sp>
        <p:nvSpPr>
          <p:cNvPr id="48132" name="Slide Number Placeholder 3"/>
          <p:cNvSpPr>
            <a:spLocks noGrp="1"/>
          </p:cNvSpPr>
          <p:nvPr>
            <p:ph type="sldNum" sz="quarter" idx="5"/>
          </p:nvPr>
        </p:nvSpPr>
        <p:spPr>
          <a:noFill/>
        </p:spPr>
        <p:txBody>
          <a:bodyPr/>
          <a:lstStyle/>
          <a:p>
            <a:fld id="{A3827B37-DD8E-45C8-A798-D6F6CD55A95B}" type="slidenum">
              <a:rPr lang="en-US" smtClean="0">
                <a:latin typeface="Arial" pitchFamily="34" charset="0"/>
                <a:ea typeface="ＭＳ Ｐゴシック"/>
                <a:cs typeface="ＭＳ Ｐゴシック"/>
              </a:rPr>
              <a:pPr/>
              <a:t>9</a:t>
            </a:fld>
            <a:endParaRPr lang="en-US" smtClean="0">
              <a:latin typeface="Arial" pitchFamily="34" charset="0"/>
              <a:ea typeface="ＭＳ Ｐゴシック"/>
              <a:cs typeface="ＭＳ Ｐゴシック"/>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Hole Wizard “location sketch” planes do not need to be model faces.  Create a reference plane that is perpendicular to the required hole feature.  With that plane selected, activate the Hole Wizard.  Because the selection is planer, the location sketch is a 2D sketch.  Constrain the points on reference geometry plane, as on any other sketch.  Keep a closer eye on the possible need to “reverse direction” of the feature.</a:t>
            </a:r>
          </a:p>
        </p:txBody>
      </p:sp>
      <p:sp>
        <p:nvSpPr>
          <p:cNvPr id="49156" name="Slide Number Placeholder 3"/>
          <p:cNvSpPr>
            <a:spLocks noGrp="1"/>
          </p:cNvSpPr>
          <p:nvPr>
            <p:ph type="sldNum" sz="quarter" idx="5"/>
          </p:nvPr>
        </p:nvSpPr>
        <p:spPr>
          <a:noFill/>
        </p:spPr>
        <p:txBody>
          <a:bodyPr/>
          <a:lstStyle/>
          <a:p>
            <a:fld id="{B90527A1-56CC-4FA1-B3F6-977C9556E6F5}" type="slidenum">
              <a:rPr lang="en-US" smtClean="0">
                <a:latin typeface="Arial" pitchFamily="34" charset="0"/>
                <a:ea typeface="ＭＳ Ｐゴシック"/>
                <a:cs typeface="ＭＳ Ｐゴシック"/>
              </a:rPr>
              <a:pPr/>
              <a:t>10</a:t>
            </a:fld>
            <a:endParaRPr lang="en-US" smtClean="0">
              <a:latin typeface="Arial" pitchFamily="34" charset="0"/>
              <a:ea typeface="ＭＳ Ｐゴシック"/>
              <a:cs typeface="ＭＳ Ｐゴシック"/>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533400" y="4800600"/>
            <a:ext cx="7391400" cy="762000"/>
          </a:xfrm>
        </p:spPr>
        <p:txBody>
          <a:bodyPr anchor="b"/>
          <a:lstStyle>
            <a:lvl1pPr algn="l">
              <a:lnSpc>
                <a:spcPct val="110000"/>
              </a:lnSpc>
              <a:defRPr sz="2500" b="1" baseline="0">
                <a:solidFill>
                  <a:schemeClr val="tx2"/>
                </a:solidFill>
              </a:defRPr>
            </a:lvl1pPr>
          </a:lstStyle>
          <a:p>
            <a:endParaRPr lang="en-US" dirty="0"/>
          </a:p>
        </p:txBody>
      </p:sp>
      <p:sp>
        <p:nvSpPr>
          <p:cNvPr id="5123" name="Rectangle 3"/>
          <p:cNvSpPr>
            <a:spLocks noGrp="1" noChangeArrowheads="1"/>
          </p:cNvSpPr>
          <p:nvPr>
            <p:ph type="subTitle" idx="1"/>
          </p:nvPr>
        </p:nvSpPr>
        <p:spPr>
          <a:xfrm>
            <a:off x="533400" y="5638800"/>
            <a:ext cx="7391400" cy="838200"/>
          </a:xfrm>
        </p:spPr>
        <p:txBody>
          <a:bodyPr/>
          <a:lstStyle>
            <a:lvl1pPr marL="0" algn="l">
              <a:lnSpc>
                <a:spcPct val="85000"/>
              </a:lnSpc>
              <a:buFontTx/>
              <a:buNone/>
              <a:defRPr sz="1500">
                <a:solidFill>
                  <a:schemeClr val="bg2"/>
                </a:solidFill>
              </a:defRPr>
            </a:lvl1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91300" y="152400"/>
            <a:ext cx="2019300" cy="6324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3400" y="152400"/>
            <a:ext cx="5905500" cy="6324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3" name="Chart Placeholder 2"/>
          <p:cNvSpPr>
            <a:spLocks noGrp="1"/>
          </p:cNvSpPr>
          <p:nvPr>
            <p:ph type="chart" idx="1"/>
          </p:nvPr>
        </p:nvSpPr>
        <p:spPr>
          <a:xfrm>
            <a:off x="533400" y="1143000"/>
            <a:ext cx="8077200" cy="5181600"/>
          </a:xfrm>
        </p:spPr>
        <p:txBody>
          <a:bodyPr/>
          <a:lstStyle>
            <a:lvl1pPr>
              <a:defRPr>
                <a:solidFill>
                  <a:srgbClr val="4E4E4E"/>
                </a:solidFill>
              </a:defRPr>
            </a:lvl1pPr>
          </a:lstStyle>
          <a:p>
            <a:pPr lvl="0"/>
            <a:endParaRPr lang="en-US" noProof="0" smtClean="0"/>
          </a:p>
        </p:txBody>
      </p:sp>
      <p:sp>
        <p:nvSpPr>
          <p:cNvPr id="6" name="Rectangle 2"/>
          <p:cNvSpPr>
            <a:spLocks noGrp="1" noChangeArrowheads="1"/>
          </p:cNvSpPr>
          <p:nvPr>
            <p:ph type="title"/>
          </p:nvPr>
        </p:nvSpPr>
        <p:spPr bwMode="auto">
          <a:xfrm>
            <a:off x="304800" y="152400"/>
            <a:ext cx="6705600" cy="609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32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2"/>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3400" y="1295400"/>
            <a:ext cx="3962400" cy="5181600"/>
          </a:xfrm>
        </p:spPr>
        <p:txBody>
          <a:bodyPr/>
          <a:lstStyle>
            <a:lvl1pPr>
              <a:defRPr sz="2800">
                <a:solidFill>
                  <a:schemeClr val="bg2"/>
                </a:solidFill>
              </a:defRPr>
            </a:lvl1pPr>
            <a:lvl2pPr>
              <a:defRPr sz="2400">
                <a:solidFill>
                  <a:schemeClr val="bg2"/>
                </a:solidFill>
              </a:defRPr>
            </a:lvl2pPr>
            <a:lvl3pPr>
              <a:defRPr sz="2000">
                <a:solidFill>
                  <a:schemeClr val="bg2"/>
                </a:solidFill>
              </a:defRPr>
            </a:lvl3pPr>
            <a:lvl4pPr>
              <a:defRPr sz="1800">
                <a:solidFill>
                  <a:schemeClr val="bg2"/>
                </a:solidFill>
              </a:defRPr>
            </a:lvl4pPr>
            <a:lvl5pPr>
              <a:defRPr sz="1800">
                <a:solidFill>
                  <a:schemeClr val="bg2"/>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3962400" cy="5181600"/>
          </a:xfrm>
        </p:spPr>
        <p:txBody>
          <a:bodyPr/>
          <a:lstStyle>
            <a:lvl1pPr>
              <a:defRPr sz="2800">
                <a:solidFill>
                  <a:schemeClr val="bg2"/>
                </a:solidFill>
              </a:defRPr>
            </a:lvl1pPr>
            <a:lvl2pPr>
              <a:defRPr sz="2400">
                <a:solidFill>
                  <a:schemeClr val="bg2"/>
                </a:solidFill>
              </a:defRPr>
            </a:lvl2pPr>
            <a:lvl3pPr>
              <a:defRPr sz="2000">
                <a:solidFill>
                  <a:schemeClr val="bg2"/>
                </a:solidFill>
              </a:defRPr>
            </a:lvl3pPr>
            <a:lvl4pPr>
              <a:defRPr sz="1800">
                <a:solidFill>
                  <a:schemeClr val="bg2"/>
                </a:solidFill>
              </a:defRPr>
            </a:lvl4pPr>
            <a:lvl5pPr>
              <a:defRPr sz="1800">
                <a:solidFill>
                  <a:schemeClr val="bg2"/>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3"/>
            <a:ext cx="4040188" cy="639762"/>
          </a:xfrm>
        </p:spPr>
        <p:txBody>
          <a:bodyPr anchor="b"/>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solidFill>
                  <a:srgbClr val="4E4E4E"/>
                </a:solidFill>
              </a:defRPr>
            </a:lvl1pPr>
            <a:lvl2pPr>
              <a:defRPr sz="2000">
                <a:solidFill>
                  <a:srgbClr val="4E4E4E"/>
                </a:solidFill>
              </a:defRPr>
            </a:lvl2pPr>
            <a:lvl3pPr>
              <a:defRPr sz="1800">
                <a:solidFill>
                  <a:srgbClr val="4E4E4E"/>
                </a:solidFill>
              </a:defRPr>
            </a:lvl3pPr>
            <a:lvl4pPr>
              <a:defRPr sz="1600">
                <a:solidFill>
                  <a:srgbClr val="4E4E4E"/>
                </a:solidFill>
              </a:defRPr>
            </a:lvl4pPr>
            <a:lvl5pPr>
              <a:defRPr sz="1600">
                <a:solidFill>
                  <a:srgbClr val="4E4E4E"/>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solidFill>
                  <a:srgbClr val="4E4E4E"/>
                </a:solidFill>
              </a:defRPr>
            </a:lvl1pPr>
            <a:lvl2pPr>
              <a:defRPr sz="2000">
                <a:solidFill>
                  <a:srgbClr val="4E4E4E"/>
                </a:solidFill>
              </a:defRPr>
            </a:lvl2pPr>
            <a:lvl3pPr>
              <a:defRPr sz="1800">
                <a:solidFill>
                  <a:srgbClr val="4E4E4E"/>
                </a:solidFill>
              </a:defRPr>
            </a:lvl3pPr>
            <a:lvl4pPr>
              <a:defRPr sz="1600">
                <a:solidFill>
                  <a:srgbClr val="4E4E4E"/>
                </a:solidFill>
              </a:defRPr>
            </a:lvl4pPr>
            <a:lvl5pPr>
              <a:defRPr sz="1600">
                <a:solidFill>
                  <a:srgbClr val="4E4E4E"/>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1"/>
          <p:cNvSpPr>
            <a:spLocks noGrp="1"/>
          </p:cNvSpPr>
          <p:nvPr>
            <p:ph type="title"/>
          </p:nvPr>
        </p:nvSpPr>
        <p:spPr>
          <a:xfrm>
            <a:off x="304800" y="152400"/>
            <a:ext cx="6858000" cy="609600"/>
          </a:xfrm>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799"/>
            <a:ext cx="3008313" cy="1162050"/>
          </a:xfrm>
        </p:spPr>
        <p:txBody>
          <a:bodyPr anchor="b"/>
          <a:lstStyle>
            <a:lvl1pPr algn="l">
              <a:defRPr sz="2000" b="1">
                <a:solidFill>
                  <a:srgbClr val="F68B1F"/>
                </a:solidFill>
              </a:defRPr>
            </a:lvl1pPr>
          </a:lstStyle>
          <a:p>
            <a:r>
              <a:rPr lang="en-US" smtClean="0"/>
              <a:t>Click to edit Master title style</a:t>
            </a:r>
            <a:endParaRPr lang="en-US"/>
          </a:p>
        </p:txBody>
      </p:sp>
      <p:sp>
        <p:nvSpPr>
          <p:cNvPr id="3" name="Content Placeholder 2"/>
          <p:cNvSpPr>
            <a:spLocks noGrp="1"/>
          </p:cNvSpPr>
          <p:nvPr>
            <p:ph idx="1"/>
          </p:nvPr>
        </p:nvSpPr>
        <p:spPr>
          <a:xfrm>
            <a:off x="3575050" y="1447800"/>
            <a:ext cx="5111750" cy="475614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2609850"/>
            <a:ext cx="3008313" cy="35940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rgbClr val="F68B1F"/>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792288" y="1371599"/>
            <a:ext cx="5486400" cy="33559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4800" y="152400"/>
            <a:ext cx="6705600" cy="609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dirty="0"/>
              <a:t>Click to edit Master title </a:t>
            </a:r>
            <a:r>
              <a:rPr lang="en-US" dirty="0" smtClean="0"/>
              <a:t>style</a:t>
            </a:r>
            <a:endParaRPr lang="en-US" dirty="0"/>
          </a:p>
        </p:txBody>
      </p:sp>
      <p:sp>
        <p:nvSpPr>
          <p:cNvPr id="1027" name="Rectangle 3"/>
          <p:cNvSpPr>
            <a:spLocks noGrp="1" noChangeArrowheads="1"/>
          </p:cNvSpPr>
          <p:nvPr>
            <p:ph type="body" idx="1"/>
          </p:nvPr>
        </p:nvSpPr>
        <p:spPr bwMode="auto">
          <a:xfrm>
            <a:off x="533400" y="1219200"/>
            <a:ext cx="80772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73"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0" fontAlgn="base" hangingPunct="0">
        <a:spcBef>
          <a:spcPct val="0"/>
        </a:spcBef>
        <a:spcAft>
          <a:spcPct val="0"/>
        </a:spcAft>
        <a:defRPr sz="20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itchFamily="108" charset="0"/>
          <a:ea typeface="ＭＳ Ｐゴシック" pitchFamily="108" charset="-128"/>
          <a:cs typeface="ＭＳ Ｐゴシック" pitchFamily="108" charset="-128"/>
        </a:defRPr>
      </a:lvl2pPr>
      <a:lvl3pPr algn="l" rtl="0" eaLnBrk="0" fontAlgn="base" hangingPunct="0">
        <a:spcBef>
          <a:spcPct val="0"/>
        </a:spcBef>
        <a:spcAft>
          <a:spcPct val="0"/>
        </a:spcAft>
        <a:defRPr sz="2400">
          <a:solidFill>
            <a:schemeClr val="tx2"/>
          </a:solidFill>
          <a:latin typeface="Arial" pitchFamily="108" charset="0"/>
          <a:ea typeface="ＭＳ Ｐゴシック" pitchFamily="108" charset="-128"/>
          <a:cs typeface="ＭＳ Ｐゴシック" pitchFamily="108" charset="-128"/>
        </a:defRPr>
      </a:lvl3pPr>
      <a:lvl4pPr algn="l" rtl="0" eaLnBrk="0" fontAlgn="base" hangingPunct="0">
        <a:spcBef>
          <a:spcPct val="0"/>
        </a:spcBef>
        <a:spcAft>
          <a:spcPct val="0"/>
        </a:spcAft>
        <a:defRPr sz="2400">
          <a:solidFill>
            <a:schemeClr val="tx2"/>
          </a:solidFill>
          <a:latin typeface="Arial" pitchFamily="108" charset="0"/>
          <a:ea typeface="ＭＳ Ｐゴシック" pitchFamily="108" charset="-128"/>
          <a:cs typeface="ＭＳ Ｐゴシック" pitchFamily="108" charset="-128"/>
        </a:defRPr>
      </a:lvl4pPr>
      <a:lvl5pPr algn="l" rtl="0" eaLnBrk="0" fontAlgn="base" hangingPunct="0">
        <a:spcBef>
          <a:spcPct val="0"/>
        </a:spcBef>
        <a:spcAft>
          <a:spcPct val="0"/>
        </a:spcAft>
        <a:defRPr sz="2400">
          <a:solidFill>
            <a:schemeClr val="tx2"/>
          </a:solidFill>
          <a:latin typeface="Arial" pitchFamily="108" charset="0"/>
          <a:ea typeface="ＭＳ Ｐゴシック" pitchFamily="108" charset="-128"/>
          <a:cs typeface="ＭＳ Ｐゴシック" pitchFamily="108" charset="-128"/>
        </a:defRPr>
      </a:lvl5pPr>
      <a:lvl6pPr marL="457200" algn="l" rtl="0" fontAlgn="base">
        <a:spcBef>
          <a:spcPct val="0"/>
        </a:spcBef>
        <a:spcAft>
          <a:spcPct val="0"/>
        </a:spcAft>
        <a:defRPr sz="2400">
          <a:solidFill>
            <a:schemeClr val="tx2"/>
          </a:solidFill>
          <a:latin typeface="Arial" pitchFamily="108" charset="0"/>
          <a:ea typeface="ＭＳ Ｐゴシック" pitchFamily="108" charset="-128"/>
          <a:cs typeface="ＭＳ Ｐゴシック" pitchFamily="108" charset="-128"/>
        </a:defRPr>
      </a:lvl6pPr>
      <a:lvl7pPr marL="914400" algn="l" rtl="0" fontAlgn="base">
        <a:spcBef>
          <a:spcPct val="0"/>
        </a:spcBef>
        <a:spcAft>
          <a:spcPct val="0"/>
        </a:spcAft>
        <a:defRPr sz="2400">
          <a:solidFill>
            <a:schemeClr val="tx2"/>
          </a:solidFill>
          <a:latin typeface="Arial" pitchFamily="108" charset="0"/>
          <a:ea typeface="ＭＳ Ｐゴシック" pitchFamily="108" charset="-128"/>
          <a:cs typeface="ＭＳ Ｐゴシック" pitchFamily="108" charset="-128"/>
        </a:defRPr>
      </a:lvl7pPr>
      <a:lvl8pPr marL="1371600" algn="l" rtl="0" fontAlgn="base">
        <a:spcBef>
          <a:spcPct val="0"/>
        </a:spcBef>
        <a:spcAft>
          <a:spcPct val="0"/>
        </a:spcAft>
        <a:defRPr sz="2400">
          <a:solidFill>
            <a:schemeClr val="tx2"/>
          </a:solidFill>
          <a:latin typeface="Arial" pitchFamily="108" charset="0"/>
          <a:ea typeface="ＭＳ Ｐゴシック" pitchFamily="108" charset="-128"/>
          <a:cs typeface="ＭＳ Ｐゴシック" pitchFamily="108" charset="-128"/>
        </a:defRPr>
      </a:lvl8pPr>
      <a:lvl9pPr marL="1828800" algn="l" rtl="0" fontAlgn="base">
        <a:spcBef>
          <a:spcPct val="0"/>
        </a:spcBef>
        <a:spcAft>
          <a:spcPct val="0"/>
        </a:spcAft>
        <a:defRPr sz="2400">
          <a:solidFill>
            <a:schemeClr val="tx2"/>
          </a:solidFill>
          <a:latin typeface="Arial" pitchFamily="108" charset="0"/>
          <a:ea typeface="ＭＳ Ｐゴシック" pitchFamily="108" charset="-128"/>
          <a:cs typeface="ＭＳ Ｐゴシック" pitchFamily="108" charset="-128"/>
        </a:defRPr>
      </a:lvl9pPr>
    </p:titleStyle>
    <p:bodyStyle>
      <a:lvl1pPr marL="164592" indent="-164592" algn="l" rtl="0" eaLnBrk="0" fontAlgn="base" hangingPunct="0">
        <a:lnSpc>
          <a:spcPct val="105000"/>
        </a:lnSpc>
        <a:spcBef>
          <a:spcPts val="432"/>
        </a:spcBef>
        <a:spcAft>
          <a:spcPct val="20000"/>
        </a:spcAft>
        <a:buFont typeface="Arial"/>
        <a:buChar char="•"/>
        <a:defRPr>
          <a:solidFill>
            <a:schemeClr val="bg2"/>
          </a:solidFill>
          <a:latin typeface="+mn-lt"/>
          <a:ea typeface="+mn-ea"/>
          <a:cs typeface="+mn-cs"/>
        </a:defRPr>
      </a:lvl1pPr>
      <a:lvl2pPr marL="571500" indent="-165100" algn="l" rtl="0" eaLnBrk="0" fontAlgn="base" hangingPunct="0">
        <a:lnSpc>
          <a:spcPct val="90000"/>
        </a:lnSpc>
        <a:spcBef>
          <a:spcPct val="40000"/>
        </a:spcBef>
        <a:spcAft>
          <a:spcPct val="20000"/>
        </a:spcAft>
        <a:buClr>
          <a:schemeClr val="tx1">
            <a:lumMod val="65000"/>
            <a:lumOff val="35000"/>
          </a:schemeClr>
        </a:buClr>
        <a:buSzPct val="80000"/>
        <a:buFont typeface="Wingdings" charset="2"/>
        <a:buChar char="§"/>
        <a:defRPr>
          <a:solidFill>
            <a:schemeClr val="bg2"/>
          </a:solidFill>
          <a:latin typeface="+mn-lt"/>
          <a:ea typeface="+mn-ea"/>
        </a:defRPr>
      </a:lvl2pPr>
      <a:lvl3pPr marL="901700" indent="-114300" algn="l" rtl="0" eaLnBrk="0" fontAlgn="base" hangingPunct="0">
        <a:lnSpc>
          <a:spcPct val="90000"/>
        </a:lnSpc>
        <a:spcBef>
          <a:spcPct val="20000"/>
        </a:spcBef>
        <a:spcAft>
          <a:spcPct val="20000"/>
        </a:spcAft>
        <a:buClr>
          <a:schemeClr val="tx1">
            <a:lumMod val="65000"/>
            <a:lumOff val="35000"/>
          </a:schemeClr>
        </a:buClr>
        <a:buSzPct val="95000"/>
        <a:buFont typeface="Lucida Grande"/>
        <a:buChar char="−"/>
        <a:defRPr sz="1400">
          <a:solidFill>
            <a:schemeClr val="bg2"/>
          </a:solidFill>
          <a:latin typeface="+mn-lt"/>
          <a:ea typeface="+mn-ea"/>
        </a:defRPr>
      </a:lvl3pPr>
      <a:lvl4pPr marL="1257300" indent="-177800" algn="l" rtl="0" eaLnBrk="0" fontAlgn="base" hangingPunct="0">
        <a:lnSpc>
          <a:spcPct val="90000"/>
        </a:lnSpc>
        <a:spcBef>
          <a:spcPct val="20000"/>
        </a:spcBef>
        <a:spcAft>
          <a:spcPct val="20000"/>
        </a:spcAft>
        <a:buClr>
          <a:schemeClr val="tx1">
            <a:lumMod val="65000"/>
            <a:lumOff val="35000"/>
          </a:schemeClr>
        </a:buClr>
        <a:buSzPct val="95000"/>
        <a:buFont typeface="Lucida Grande"/>
        <a:buChar char="−"/>
        <a:defRPr sz="1200">
          <a:solidFill>
            <a:schemeClr val="bg2"/>
          </a:solidFill>
          <a:latin typeface="+mn-lt"/>
          <a:ea typeface="+mn-ea"/>
        </a:defRPr>
      </a:lvl4pPr>
      <a:lvl5pPr marL="1549400" indent="-177800" algn="l" rtl="0" eaLnBrk="0" fontAlgn="base" hangingPunct="0">
        <a:lnSpc>
          <a:spcPct val="90000"/>
        </a:lnSpc>
        <a:spcBef>
          <a:spcPct val="20000"/>
        </a:spcBef>
        <a:spcAft>
          <a:spcPct val="20000"/>
        </a:spcAft>
        <a:buClr>
          <a:schemeClr val="tx1">
            <a:lumMod val="65000"/>
            <a:lumOff val="35000"/>
          </a:schemeClr>
        </a:buClr>
        <a:buSzPct val="95000"/>
        <a:buFont typeface="Lucida Grande"/>
        <a:buChar char="−"/>
        <a:defRPr sz="1200">
          <a:solidFill>
            <a:schemeClr val="bg2"/>
          </a:solidFill>
          <a:latin typeface="+mn-lt"/>
          <a:ea typeface="+mn-ea"/>
        </a:defRPr>
      </a:lvl5pPr>
      <a:lvl6pPr marL="2006600" indent="-177800" algn="l" rtl="0" fontAlgn="base">
        <a:lnSpc>
          <a:spcPct val="90000"/>
        </a:lnSpc>
        <a:spcBef>
          <a:spcPct val="20000"/>
        </a:spcBef>
        <a:spcAft>
          <a:spcPct val="20000"/>
        </a:spcAft>
        <a:buChar char="–"/>
        <a:defRPr sz="1200">
          <a:solidFill>
            <a:schemeClr val="folHlink"/>
          </a:solidFill>
          <a:latin typeface="+mn-lt"/>
          <a:ea typeface="+mn-ea"/>
        </a:defRPr>
      </a:lvl6pPr>
      <a:lvl7pPr marL="2463800" indent="-177800" algn="l" rtl="0" fontAlgn="base">
        <a:lnSpc>
          <a:spcPct val="90000"/>
        </a:lnSpc>
        <a:spcBef>
          <a:spcPct val="20000"/>
        </a:spcBef>
        <a:spcAft>
          <a:spcPct val="20000"/>
        </a:spcAft>
        <a:buChar char="–"/>
        <a:defRPr sz="1200">
          <a:solidFill>
            <a:schemeClr val="folHlink"/>
          </a:solidFill>
          <a:latin typeface="+mn-lt"/>
          <a:ea typeface="+mn-ea"/>
        </a:defRPr>
      </a:lvl7pPr>
      <a:lvl8pPr marL="2921000" indent="-177800" algn="l" rtl="0" fontAlgn="base">
        <a:lnSpc>
          <a:spcPct val="90000"/>
        </a:lnSpc>
        <a:spcBef>
          <a:spcPct val="20000"/>
        </a:spcBef>
        <a:spcAft>
          <a:spcPct val="20000"/>
        </a:spcAft>
        <a:buChar char="–"/>
        <a:defRPr sz="1200">
          <a:solidFill>
            <a:schemeClr val="folHlink"/>
          </a:solidFill>
          <a:latin typeface="+mn-lt"/>
          <a:ea typeface="+mn-ea"/>
        </a:defRPr>
      </a:lvl8pPr>
      <a:lvl9pPr marL="3378200" indent="-177800" algn="l" rtl="0" fontAlgn="base">
        <a:lnSpc>
          <a:spcPct val="90000"/>
        </a:lnSpc>
        <a:spcBef>
          <a:spcPct val="20000"/>
        </a:spcBef>
        <a:spcAft>
          <a:spcPct val="20000"/>
        </a:spcAft>
        <a:buChar char="–"/>
        <a:defRPr sz="1200">
          <a:solidFill>
            <a:schemeClr val="folHlink"/>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2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jpeg"/></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65.jpeg"/><Relationship Id="rId4" Type="http://schemas.openxmlformats.org/officeDocument/2006/relationships/hyperlink" Target="mailto:brian@cadspeedupllc.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3"/>
          <p:cNvSpPr>
            <a:spLocks noGrp="1" noChangeArrowheads="1"/>
          </p:cNvSpPr>
          <p:nvPr>
            <p:ph type="ctrTitle"/>
          </p:nvPr>
        </p:nvSpPr>
        <p:spPr/>
        <p:txBody>
          <a:bodyPr/>
          <a:lstStyle/>
          <a:p>
            <a:r>
              <a:rPr lang="en-US" dirty="0" smtClean="0"/>
              <a:t>Effective Use of the Hole Wizard</a:t>
            </a:r>
            <a:endParaRPr lang="en-US" dirty="0"/>
          </a:p>
        </p:txBody>
      </p:sp>
      <p:sp>
        <p:nvSpPr>
          <p:cNvPr id="16387" name="Rectangle 24"/>
          <p:cNvSpPr>
            <a:spLocks noGrp="1" noChangeArrowheads="1"/>
          </p:cNvSpPr>
          <p:nvPr>
            <p:ph type="subTitle" idx="1"/>
          </p:nvPr>
        </p:nvSpPr>
        <p:spPr>
          <a:xfrm>
            <a:off x="533400" y="5638800"/>
            <a:ext cx="7391400" cy="914400"/>
          </a:xfrm>
        </p:spPr>
        <p:txBody>
          <a:bodyPr/>
          <a:lstStyle/>
          <a:p>
            <a:r>
              <a:rPr lang="en-US" dirty="0" smtClean="0"/>
              <a:t>Brian J Lindahl, P.E., CSWP, Senior Engineer</a:t>
            </a:r>
          </a:p>
          <a:p>
            <a:r>
              <a:rPr lang="en-US" dirty="0" smtClean="0"/>
              <a:t>CAD_Speed-Up, LLC</a:t>
            </a:r>
          </a:p>
          <a:p>
            <a:r>
              <a:rPr lang="en-US" dirty="0" smtClean="0"/>
              <a:t>www.cadspeedupllc.com</a:t>
            </a: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6324600" y="4419600"/>
            <a:ext cx="1828800" cy="1714500"/>
          </a:xfrm>
          <a:prstGeom prst="rect">
            <a:avLst/>
          </a:prstGeom>
          <a:noFill/>
          <a:ln w="9525">
            <a:noFill/>
            <a:miter lim="800000"/>
            <a:headEnd/>
            <a:tailEnd/>
          </a:ln>
        </p:spPr>
      </p:pic>
      <p:sp>
        <p:nvSpPr>
          <p:cNvPr id="11266" name="Title 1"/>
          <p:cNvSpPr>
            <a:spLocks noGrp="1"/>
          </p:cNvSpPr>
          <p:nvPr>
            <p:ph type="title"/>
          </p:nvPr>
        </p:nvSpPr>
        <p:spPr>
          <a:xfrm>
            <a:off x="301752" y="155448"/>
            <a:ext cx="6702552" cy="612648"/>
          </a:xfrm>
        </p:spPr>
        <p:txBody>
          <a:bodyPr/>
          <a:lstStyle/>
          <a:p>
            <a:r>
              <a:rPr lang="en-US" sz="2400" smtClean="0"/>
              <a:t>What if design intent is not perpendicular?</a:t>
            </a:r>
          </a:p>
        </p:txBody>
      </p:sp>
      <p:pic>
        <p:nvPicPr>
          <p:cNvPr id="11267" name="Content Placeholder 3" descr="HWnotPerpendicular.bmp"/>
          <p:cNvPicPr>
            <a:picLocks noGrp="1" noChangeAspect="1"/>
          </p:cNvPicPr>
          <p:nvPr>
            <p:ph idx="1"/>
          </p:nvPr>
        </p:nvPicPr>
        <p:blipFill>
          <a:blip r:embed="rId4"/>
          <a:srcRect/>
          <a:stretch>
            <a:fillRect/>
          </a:stretch>
        </p:blipFill>
        <p:spPr>
          <a:xfrm>
            <a:off x="228600" y="1417638"/>
            <a:ext cx="4076700" cy="4479925"/>
          </a:xfrm>
        </p:spPr>
      </p:pic>
      <p:sp>
        <p:nvSpPr>
          <p:cNvPr id="5" name="TextBox 4"/>
          <p:cNvSpPr txBox="1"/>
          <p:nvPr/>
        </p:nvSpPr>
        <p:spPr>
          <a:xfrm>
            <a:off x="4343400" y="1524000"/>
            <a:ext cx="4419600" cy="2032000"/>
          </a:xfrm>
          <a:prstGeom prst="rect">
            <a:avLst/>
          </a:prstGeom>
          <a:noFill/>
        </p:spPr>
        <p:txBody>
          <a:bodyPr>
            <a:spAutoFit/>
          </a:bodyPr>
          <a:lstStyle/>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Insert a plane perpendicular to required hole</a:t>
            </a:r>
          </a:p>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Activate the Hole Wizard when that </a:t>
            </a:r>
            <a:r>
              <a:rPr lang="en-US" sz="1800" b="1" dirty="0">
                <a:solidFill>
                  <a:schemeClr val="tx1">
                    <a:lumMod val="65000"/>
                    <a:lumOff val="35000"/>
                  </a:schemeClr>
                </a:solidFill>
                <a:ea typeface="ＭＳ Ｐゴシック" pitchFamily="-48" charset="-128"/>
                <a:cs typeface="Arial" pitchFamily="34" charset="0"/>
              </a:rPr>
              <a:t>plane</a:t>
            </a:r>
            <a:r>
              <a:rPr lang="en-US" sz="1800" dirty="0">
                <a:solidFill>
                  <a:schemeClr val="tx1">
                    <a:lumMod val="65000"/>
                    <a:lumOff val="35000"/>
                  </a:schemeClr>
                </a:solidFill>
                <a:ea typeface="ＭＳ Ｐゴシック" pitchFamily="-48" charset="-128"/>
                <a:cs typeface="Arial" pitchFamily="34" charset="0"/>
              </a:rPr>
              <a:t> is selected</a:t>
            </a:r>
          </a:p>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Constrain hole location points on that 2D sketch plane</a:t>
            </a:r>
          </a:p>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Use “reverse direction” as needed</a:t>
            </a:r>
          </a:p>
        </p:txBody>
      </p:sp>
      <p:sp>
        <p:nvSpPr>
          <p:cNvPr id="7" name="Oval 6"/>
          <p:cNvSpPr>
            <a:spLocks noChangeArrowheads="1"/>
          </p:cNvSpPr>
          <p:nvPr/>
        </p:nvSpPr>
        <p:spPr bwMode="auto">
          <a:xfrm>
            <a:off x="6248400" y="4724400"/>
            <a:ext cx="457200" cy="381000"/>
          </a:xfrm>
          <a:prstGeom prst="ellipse">
            <a:avLst/>
          </a:prstGeom>
          <a:noFill/>
          <a:ln w="9525" algn="ctr">
            <a:solidFill>
              <a:srgbClr val="FF0000"/>
            </a:solidFill>
            <a:round/>
            <a:headEnd/>
            <a:tailEnd/>
          </a:ln>
        </p:spPr>
        <p:txBody>
          <a:bodyPr/>
          <a:lstStyle/>
          <a:p>
            <a:pPr eaLnBrk="0" hangingPunct="0"/>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childTnLst>
                                </p:cTn>
                              </p:par>
                              <p:par>
                                <p:cTn id="26" presetID="10" presetClass="entr" presetSubtype="0" fill="hold" nodeType="withEffect">
                                  <p:stCondLst>
                                    <p:cond delay="0"/>
                                  </p:stCondLst>
                                  <p:childTnLst>
                                    <p:set>
                                      <p:cBhvr>
                                        <p:cTn id="27" dur="1" fill="hold">
                                          <p:stCondLst>
                                            <p:cond delay="0"/>
                                          </p:stCondLst>
                                        </p:cTn>
                                        <p:tgtEl>
                                          <p:spTgt spid="3074"/>
                                        </p:tgtEl>
                                        <p:attrNameLst>
                                          <p:attrName>style.visibility</p:attrName>
                                        </p:attrNameLst>
                                      </p:cBhvr>
                                      <p:to>
                                        <p:strVal val="visible"/>
                                      </p:to>
                                    </p:set>
                                    <p:animEffect transition="in" filter="fade">
                                      <p:cBhvr>
                                        <p:cTn id="28"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01752" y="155448"/>
            <a:ext cx="6858000" cy="612648"/>
          </a:xfrm>
        </p:spPr>
        <p:txBody>
          <a:bodyPr/>
          <a:lstStyle/>
          <a:p>
            <a:r>
              <a:rPr lang="en-US" sz="2400" smtClean="0"/>
              <a:t>When plane and position gives ‘buried treasure’?</a:t>
            </a:r>
          </a:p>
        </p:txBody>
      </p:sp>
      <p:pic>
        <p:nvPicPr>
          <p:cNvPr id="12291" name="Content Placeholder 3" descr="HWBuriedTreasure.bmp"/>
          <p:cNvPicPr>
            <a:picLocks noGrp="1" noChangeAspect="1"/>
          </p:cNvPicPr>
          <p:nvPr>
            <p:ph idx="1"/>
          </p:nvPr>
        </p:nvPicPr>
        <p:blipFill>
          <a:blip r:embed="rId3"/>
          <a:srcRect/>
          <a:stretch>
            <a:fillRect/>
          </a:stretch>
        </p:blipFill>
        <p:spPr>
          <a:xfrm>
            <a:off x="0" y="3124200"/>
            <a:ext cx="3762375" cy="2994025"/>
          </a:xfrm>
        </p:spPr>
      </p:pic>
      <p:sp>
        <p:nvSpPr>
          <p:cNvPr id="5" name="TextBox 4"/>
          <p:cNvSpPr txBox="1"/>
          <p:nvPr/>
        </p:nvSpPr>
        <p:spPr>
          <a:xfrm>
            <a:off x="152400" y="1295400"/>
            <a:ext cx="8991600" cy="923925"/>
          </a:xfrm>
          <a:prstGeom prst="rect">
            <a:avLst/>
          </a:prstGeom>
          <a:noFill/>
        </p:spPr>
        <p:txBody>
          <a:bodyPr>
            <a:spAutoFit/>
          </a:bodyPr>
          <a:lstStyle/>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Move plane further from part</a:t>
            </a:r>
          </a:p>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Insert a second offset plane and edit sketch plane</a:t>
            </a:r>
          </a:p>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Extend Hole Wizard profile sketch above location sketch plane</a:t>
            </a:r>
          </a:p>
        </p:txBody>
      </p:sp>
      <p:pic>
        <p:nvPicPr>
          <p:cNvPr id="6" name="Picture 5" descr="HWRevolveSketchExtended.bmp"/>
          <p:cNvPicPr>
            <a:picLocks noChangeAspect="1"/>
          </p:cNvPicPr>
          <p:nvPr/>
        </p:nvPicPr>
        <p:blipFill>
          <a:blip r:embed="rId4"/>
          <a:srcRect/>
          <a:stretch>
            <a:fillRect/>
          </a:stretch>
        </p:blipFill>
        <p:spPr bwMode="auto">
          <a:xfrm>
            <a:off x="3810000" y="2667000"/>
            <a:ext cx="2433638" cy="3840163"/>
          </a:xfrm>
          <a:prstGeom prst="rect">
            <a:avLst/>
          </a:prstGeom>
          <a:noFill/>
          <a:ln w="9525">
            <a:noFill/>
            <a:miter lim="800000"/>
            <a:headEnd/>
            <a:tailEnd/>
          </a:ln>
        </p:spPr>
      </p:pic>
      <p:pic>
        <p:nvPicPr>
          <p:cNvPr id="7" name="Picture 6" descr="HoleWizardFeatInFeatTree.JPG"/>
          <p:cNvPicPr>
            <a:picLocks noChangeAspect="1"/>
          </p:cNvPicPr>
          <p:nvPr/>
        </p:nvPicPr>
        <p:blipFill>
          <a:blip r:embed="rId5"/>
          <a:srcRect/>
          <a:stretch>
            <a:fillRect/>
          </a:stretch>
        </p:blipFill>
        <p:spPr bwMode="auto">
          <a:xfrm>
            <a:off x="6248400" y="4191000"/>
            <a:ext cx="1857375" cy="857250"/>
          </a:xfrm>
          <a:prstGeom prst="rect">
            <a:avLst/>
          </a:prstGeom>
          <a:noFill/>
          <a:ln w="9525">
            <a:noFill/>
            <a:miter lim="800000"/>
            <a:headEnd/>
            <a:tailEnd/>
          </a:ln>
        </p:spPr>
      </p:pic>
      <p:sp>
        <p:nvSpPr>
          <p:cNvPr id="8" name="Right Arrow 7"/>
          <p:cNvSpPr>
            <a:spLocks noChangeArrowheads="1"/>
          </p:cNvSpPr>
          <p:nvPr/>
        </p:nvSpPr>
        <p:spPr bwMode="auto">
          <a:xfrm rot="7849067">
            <a:off x="7024688" y="3943350"/>
            <a:ext cx="977900" cy="485775"/>
          </a:xfrm>
          <a:prstGeom prst="rightArrow">
            <a:avLst>
              <a:gd name="adj1" fmla="val 50000"/>
              <a:gd name="adj2" fmla="val 49861"/>
            </a:avLst>
          </a:prstGeom>
          <a:solidFill>
            <a:srgbClr val="FF0000"/>
          </a:solidFill>
          <a:ln w="9525" algn="ctr">
            <a:solidFill>
              <a:srgbClr val="FF0000"/>
            </a:solidFill>
            <a:round/>
            <a:headEnd/>
            <a:tailEnd/>
          </a:ln>
        </p:spPr>
        <p:txBody>
          <a:bodyPr/>
          <a:lstStyle/>
          <a:p>
            <a:pPr eaLnBrk="0" hangingPunct="0"/>
            <a:endParaRPr lang="en-US"/>
          </a:p>
        </p:txBody>
      </p:sp>
      <p:sp>
        <p:nvSpPr>
          <p:cNvPr id="9" name="Right Arrow 8"/>
          <p:cNvSpPr>
            <a:spLocks noChangeArrowheads="1"/>
          </p:cNvSpPr>
          <p:nvPr/>
        </p:nvSpPr>
        <p:spPr bwMode="auto">
          <a:xfrm rot="-8235598">
            <a:off x="7045325" y="4992688"/>
            <a:ext cx="977900" cy="484187"/>
          </a:xfrm>
          <a:prstGeom prst="rightArrow">
            <a:avLst>
              <a:gd name="adj1" fmla="val 50000"/>
              <a:gd name="adj2" fmla="val 50024"/>
            </a:avLst>
          </a:prstGeom>
          <a:solidFill>
            <a:srgbClr val="FF0000"/>
          </a:solidFill>
          <a:ln w="9525" algn="ctr">
            <a:solidFill>
              <a:srgbClr val="FF0000"/>
            </a:solidFill>
            <a:round/>
            <a:headEnd/>
            <a:tailEnd/>
          </a:ln>
        </p:spPr>
        <p:txBody>
          <a:bodyPr/>
          <a:lstStyle/>
          <a:p>
            <a:pPr eaLnBrk="0" hangingPunct="0"/>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301752" y="155448"/>
            <a:ext cx="6858000" cy="612648"/>
          </a:xfrm>
        </p:spPr>
        <p:txBody>
          <a:bodyPr/>
          <a:lstStyle/>
          <a:p>
            <a:r>
              <a:rPr lang="en-US" sz="2400" dirty="0" smtClean="0"/>
              <a:t>What points belong in HW Location sketch?</a:t>
            </a:r>
          </a:p>
        </p:txBody>
      </p:sp>
      <p:pic>
        <p:nvPicPr>
          <p:cNvPr id="4" name="Content Placeholder 3" descr="HWLocationSketchWhat.bmp"/>
          <p:cNvPicPr>
            <a:picLocks noGrp="1" noChangeAspect="1"/>
          </p:cNvPicPr>
          <p:nvPr>
            <p:ph idx="1"/>
          </p:nvPr>
        </p:nvPicPr>
        <p:blipFill>
          <a:blip r:embed="rId3"/>
          <a:srcRect/>
          <a:stretch>
            <a:fillRect/>
          </a:stretch>
        </p:blipFill>
        <p:spPr>
          <a:xfrm>
            <a:off x="457200" y="3309938"/>
            <a:ext cx="3482975" cy="3273425"/>
          </a:xfrm>
        </p:spPr>
      </p:pic>
      <p:pic>
        <p:nvPicPr>
          <p:cNvPr id="6" name="Picture 5" descr="HWLocationSketch1.bmp"/>
          <p:cNvPicPr>
            <a:picLocks noChangeAspect="1"/>
          </p:cNvPicPr>
          <p:nvPr/>
        </p:nvPicPr>
        <p:blipFill>
          <a:blip r:embed="rId4"/>
          <a:srcRect/>
          <a:stretch>
            <a:fillRect/>
          </a:stretch>
        </p:blipFill>
        <p:spPr bwMode="auto">
          <a:xfrm>
            <a:off x="4405313" y="3309938"/>
            <a:ext cx="4573587" cy="3255962"/>
          </a:xfrm>
          <a:prstGeom prst="rect">
            <a:avLst/>
          </a:prstGeom>
          <a:noFill/>
          <a:ln w="9525">
            <a:noFill/>
            <a:miter lim="800000"/>
            <a:headEnd/>
            <a:tailEnd/>
          </a:ln>
        </p:spPr>
      </p:pic>
      <p:sp>
        <p:nvSpPr>
          <p:cNvPr id="5" name="TextBox 4"/>
          <p:cNvSpPr txBox="1"/>
          <p:nvPr/>
        </p:nvSpPr>
        <p:spPr>
          <a:xfrm>
            <a:off x="381000" y="960438"/>
            <a:ext cx="8382000" cy="2419350"/>
          </a:xfrm>
          <a:prstGeom prst="rect">
            <a:avLst/>
          </a:prstGeom>
          <a:noFill/>
        </p:spPr>
        <p:txBody>
          <a:bodyPr>
            <a:spAutoFit/>
          </a:bodyPr>
          <a:lstStyle/>
          <a:p>
            <a:pPr eaLnBrk="0" hangingPunct="0">
              <a:buClr>
                <a:schemeClr val="accent1"/>
              </a:buClr>
              <a:defRPr/>
            </a:pPr>
            <a:r>
              <a:rPr lang="en-US" sz="1800" dirty="0">
                <a:solidFill>
                  <a:schemeClr val="tx1">
                    <a:lumMod val="65000"/>
                    <a:lumOff val="35000"/>
                  </a:schemeClr>
                </a:solidFill>
                <a:latin typeface="+mn-lt"/>
                <a:ea typeface="ＭＳ Ｐゴシック" pitchFamily="-48" charset="-128"/>
                <a:cs typeface="Arial" pitchFamily="34" charset="0"/>
              </a:rPr>
              <a:t>Think about the assembly. . .</a:t>
            </a:r>
          </a:p>
          <a:p>
            <a:pPr eaLnBrk="0" hangingPunct="0">
              <a:buClr>
                <a:schemeClr val="accent1"/>
              </a:buClr>
              <a:buSzPct val="150000"/>
              <a:defRPr/>
            </a:pPr>
            <a:r>
              <a:rPr lang="en-US" sz="1800" dirty="0">
                <a:solidFill>
                  <a:schemeClr val="tx1">
                    <a:lumMod val="65000"/>
                    <a:lumOff val="35000"/>
                  </a:schemeClr>
                </a:solidFill>
                <a:latin typeface="+mn-lt"/>
                <a:ea typeface="ＭＳ Ｐゴシック" pitchFamily="-48" charset="-128"/>
                <a:cs typeface="Arial" pitchFamily="34" charset="0"/>
              </a:rPr>
              <a:t>Rule 3: If multiple fasteners for attaching one part, and that part can be patterned – HW sketch for 1 full mounted part.</a:t>
            </a:r>
          </a:p>
          <a:p>
            <a:pPr marL="571500" lvl="1" indent="-165100">
              <a:lnSpc>
                <a:spcPct val="90000"/>
              </a:lnSpc>
              <a:spcBef>
                <a:spcPct val="40000"/>
              </a:spcBef>
              <a:spcAft>
                <a:spcPct val="20000"/>
              </a:spcAft>
              <a:buSzPct val="8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Allows fasteners to be inserted with “Seed” part, then feature driven pattern of part &amp; fasteners</a:t>
            </a:r>
          </a:p>
          <a:p>
            <a:pPr eaLnBrk="0" hangingPunct="0">
              <a:buClr>
                <a:schemeClr val="accent1"/>
              </a:buClr>
              <a:buSzPct val="150000"/>
              <a:defRPr/>
            </a:pPr>
            <a:r>
              <a:rPr lang="en-US" sz="1800" dirty="0">
                <a:solidFill>
                  <a:schemeClr val="tx1">
                    <a:lumMod val="65000"/>
                    <a:lumOff val="35000"/>
                  </a:schemeClr>
                </a:solidFill>
                <a:latin typeface="+mn-lt"/>
                <a:ea typeface="ＭＳ Ｐゴシック" pitchFamily="-48" charset="-128"/>
                <a:cs typeface="Arial" pitchFamily="34" charset="0"/>
              </a:rPr>
              <a:t>Rule 4: Hole Wizard sketch is already a pattern.  Use it for more than 1 hole when they are needed.  Rarely pattern a single location Hole Wizard feature.</a:t>
            </a:r>
          </a:p>
          <a:p>
            <a:pPr eaLnBrk="0" hangingPunct="0">
              <a:buClr>
                <a:schemeClr val="accent1"/>
              </a:buClr>
              <a:buSzPct val="150000"/>
              <a:defRPr/>
            </a:pPr>
            <a:r>
              <a:rPr lang="en-US" sz="1800" dirty="0">
                <a:solidFill>
                  <a:schemeClr val="tx1">
                    <a:lumMod val="65000"/>
                    <a:lumOff val="35000"/>
                  </a:schemeClr>
                </a:solidFill>
                <a:latin typeface="+mn-lt"/>
                <a:ea typeface="ＭＳ Ｐゴシック" pitchFamily="-48" charset="-128"/>
                <a:cs typeface="Arial" pitchFamily="34" charset="0"/>
              </a:rPr>
              <a:t>Patterns of patterns now work when annotating drawing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1000"/>
                                        <p:tgtEl>
                                          <p:spTgt spid="5">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fade">
                                      <p:cBhvr>
                                        <p:cTn id="18" dur="1000"/>
                                        <p:tgtEl>
                                          <p:spTgt spid="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1000"/>
                                        <p:tgtEl>
                                          <p:spTgt spid="4"/>
                                        </p:tgtEl>
                                      </p:cBhvr>
                                    </p:animEffect>
                                    <p:set>
                                      <p:cBhvr>
                                        <p:cTn id="23" dur="1" fill="hold">
                                          <p:stCondLst>
                                            <p:cond delay="999"/>
                                          </p:stCondLst>
                                        </p:cTn>
                                        <p:tgtEl>
                                          <p:spTgt spid="4"/>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fade">
                                      <p:cBhvr>
                                        <p:cTn id="31" dur="1000"/>
                                        <p:tgtEl>
                                          <p:spTgt spid="5">
                                            <p:txEl>
                                              <p:pRg st="3" end="3"/>
                                            </p:txEl>
                                          </p:spTgt>
                                        </p:tgtEl>
                                      </p:cBhvr>
                                    </p:animEffect>
                                  </p:childTnLst>
                                </p:cTn>
                              </p:par>
                              <p:par>
                                <p:cTn id="32" presetID="10" presetClass="exit" presetSubtype="0" fill="hold" nodeType="withEffect">
                                  <p:stCondLst>
                                    <p:cond delay="0"/>
                                  </p:stCondLst>
                                  <p:childTnLst>
                                    <p:animEffect transition="out" filter="fade">
                                      <p:cBhvr>
                                        <p:cTn id="33" dur="1000"/>
                                        <p:tgtEl>
                                          <p:spTgt spid="6"/>
                                        </p:tgtEl>
                                      </p:cBhvr>
                                    </p:animEffect>
                                    <p:set>
                                      <p:cBhvr>
                                        <p:cTn id="34" dur="1" fill="hold">
                                          <p:stCondLst>
                                            <p:cond delay="999"/>
                                          </p:stCondLst>
                                        </p:cTn>
                                        <p:tgtEl>
                                          <p:spTgt spid="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
                                            <p:txEl>
                                              <p:pRg st="4" end="4"/>
                                            </p:txEl>
                                          </p:spTgt>
                                        </p:tgtEl>
                                        <p:attrNameLst>
                                          <p:attrName>style.visibility</p:attrName>
                                        </p:attrNameLst>
                                      </p:cBhvr>
                                      <p:to>
                                        <p:strVal val="visible"/>
                                      </p:to>
                                    </p:set>
                                    <p:animEffect transition="in" filter="fade">
                                      <p:cBhvr>
                                        <p:cTn id="39" dur="1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idx="1"/>
          </p:nvPr>
        </p:nvSpPr>
        <p:spPr/>
        <p:txBody>
          <a:bodyPr/>
          <a:lstStyle/>
          <a:p>
            <a:endParaRPr lang="en-US" dirty="0"/>
          </a:p>
        </p:txBody>
      </p:sp>
      <p:pic>
        <p:nvPicPr>
          <p:cNvPr id="4099" name="Picture 3"/>
          <p:cNvPicPr>
            <a:picLocks noChangeAspect="1" noChangeArrowheads="1"/>
          </p:cNvPicPr>
          <p:nvPr/>
        </p:nvPicPr>
        <p:blipFill>
          <a:blip r:embed="rId3"/>
          <a:srcRect/>
          <a:stretch>
            <a:fillRect/>
          </a:stretch>
        </p:blipFill>
        <p:spPr bwMode="auto">
          <a:xfrm>
            <a:off x="152400" y="990600"/>
            <a:ext cx="3524250" cy="5048250"/>
          </a:xfrm>
          <a:prstGeom prst="rect">
            <a:avLst/>
          </a:prstGeom>
          <a:noFill/>
          <a:ln w="9525">
            <a:noFill/>
            <a:miter lim="800000"/>
            <a:headEnd/>
            <a:tailEnd/>
          </a:ln>
        </p:spPr>
      </p:pic>
      <p:sp>
        <p:nvSpPr>
          <p:cNvPr id="14339" name="Title 1"/>
          <p:cNvSpPr>
            <a:spLocks noGrp="1"/>
          </p:cNvSpPr>
          <p:nvPr>
            <p:ph type="title"/>
          </p:nvPr>
        </p:nvSpPr>
        <p:spPr>
          <a:xfrm>
            <a:off x="301752" y="155448"/>
            <a:ext cx="6858000" cy="612648"/>
          </a:xfrm>
        </p:spPr>
        <p:txBody>
          <a:bodyPr/>
          <a:lstStyle/>
          <a:p>
            <a:r>
              <a:rPr lang="en-US" sz="2400" dirty="0" smtClean="0"/>
              <a:t>Multi-user environment: share data!</a:t>
            </a:r>
          </a:p>
        </p:txBody>
      </p:sp>
      <p:pic>
        <p:nvPicPr>
          <p:cNvPr id="10" name="Picture 9" descr="Explore2009DataLangEnglish.JPG"/>
          <p:cNvPicPr>
            <a:picLocks noChangeAspect="1"/>
          </p:cNvPicPr>
          <p:nvPr/>
        </p:nvPicPr>
        <p:blipFill>
          <a:blip r:embed="rId4"/>
          <a:srcRect/>
          <a:stretch>
            <a:fillRect/>
          </a:stretch>
        </p:blipFill>
        <p:spPr bwMode="auto">
          <a:xfrm>
            <a:off x="1419225" y="2286000"/>
            <a:ext cx="7724775" cy="3895725"/>
          </a:xfrm>
          <a:prstGeom prst="rect">
            <a:avLst/>
          </a:prstGeom>
          <a:noFill/>
          <a:ln w="9525">
            <a:noFill/>
            <a:miter lim="800000"/>
            <a:headEnd/>
            <a:tailEnd/>
          </a:ln>
        </p:spPr>
      </p:pic>
      <p:pic>
        <p:nvPicPr>
          <p:cNvPr id="13" name="Picture 12" descr="ToolboxConfigure1.JPG"/>
          <p:cNvPicPr>
            <a:picLocks noChangeAspect="1"/>
          </p:cNvPicPr>
          <p:nvPr/>
        </p:nvPicPr>
        <p:blipFill>
          <a:blip r:embed="rId5"/>
          <a:srcRect/>
          <a:stretch>
            <a:fillRect/>
          </a:stretch>
        </p:blipFill>
        <p:spPr bwMode="auto">
          <a:xfrm>
            <a:off x="1219200" y="990600"/>
            <a:ext cx="6858000" cy="5568950"/>
          </a:xfrm>
          <a:prstGeom prst="rect">
            <a:avLst/>
          </a:prstGeom>
          <a:noFill/>
          <a:ln w="9525">
            <a:noFill/>
            <a:miter lim="800000"/>
            <a:headEnd/>
            <a:tailEnd/>
          </a:ln>
        </p:spPr>
      </p:pic>
      <p:sp>
        <p:nvSpPr>
          <p:cNvPr id="15" name="Oval 14"/>
          <p:cNvSpPr>
            <a:spLocks noChangeArrowheads="1"/>
          </p:cNvSpPr>
          <p:nvPr/>
        </p:nvSpPr>
        <p:spPr bwMode="auto">
          <a:xfrm>
            <a:off x="3429000" y="4419600"/>
            <a:ext cx="1371600" cy="1524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6" name="TextBox 5"/>
          <p:cNvSpPr txBox="1"/>
          <p:nvPr/>
        </p:nvSpPr>
        <p:spPr>
          <a:xfrm>
            <a:off x="3657600" y="914400"/>
            <a:ext cx="5486400" cy="2308225"/>
          </a:xfrm>
          <a:prstGeom prst="rect">
            <a:avLst/>
          </a:prstGeom>
          <a:noFill/>
        </p:spPr>
        <p:txBody>
          <a:bodyPr>
            <a:spAutoFit/>
          </a:bodyPr>
          <a:lstStyle/>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‘SWBrowser.mdb’ resides at Hole Wizard/ Toolbox folder PLUS ‘lang\(language)’</a:t>
            </a:r>
          </a:p>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File contains all “Standards” data tables (SW and custom), enabled, disabled hole sizes, etc.</a:t>
            </a:r>
          </a:p>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All users should use a common database to insure consistent design</a:t>
            </a:r>
          </a:p>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Protect the database with SolidWorks access control at “Configure. . .”, then “Set permissions”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childTnLst>
                                </p:cTn>
                              </p:par>
                              <p:par>
                                <p:cTn id="16" presetID="10" presetClass="exit" presetSubtype="0" fill="hold" nodeType="withEffect">
                                  <p:stCondLst>
                                    <p:cond delay="0"/>
                                  </p:stCondLst>
                                  <p:childTnLst>
                                    <p:animEffect transition="out" filter="fade">
                                      <p:cBhvr>
                                        <p:cTn id="17" dur="1000"/>
                                        <p:tgtEl>
                                          <p:spTgt spid="10"/>
                                        </p:tgtEl>
                                      </p:cBhvr>
                                    </p:animEffect>
                                    <p:set>
                                      <p:cBhvr>
                                        <p:cTn id="18" dur="1" fill="hold">
                                          <p:stCondLst>
                                            <p:cond delay="999"/>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nodeType="clickEffect">
                                  <p:stCondLst>
                                    <p:cond delay="0"/>
                                  </p:stCondLst>
                                  <p:childTnLst>
                                    <p:animEffect transition="out" filter="fade">
                                      <p:cBhvr>
                                        <p:cTn id="32" dur="1000"/>
                                        <p:tgtEl>
                                          <p:spTgt spid="10"/>
                                        </p:tgtEl>
                                      </p:cBhvr>
                                    </p:animEffect>
                                    <p:set>
                                      <p:cBhvr>
                                        <p:cTn id="33" dur="1" fill="hold">
                                          <p:stCondLst>
                                            <p:cond delay="999"/>
                                          </p:stCondLst>
                                        </p:cTn>
                                        <p:tgtEl>
                                          <p:spTgt spid="10"/>
                                        </p:tgtEl>
                                        <p:attrNameLst>
                                          <p:attrName>style.visibility</p:attrName>
                                        </p:attrNameLst>
                                      </p:cBhvr>
                                      <p:to>
                                        <p:strVal val="hidden"/>
                                      </p:to>
                                    </p:set>
                                  </p:childTnLst>
                                </p:cTn>
                              </p:par>
                              <p:par>
                                <p:cTn id="34" presetID="10"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childTnLst>
                                </p:cTn>
                              </p:par>
                              <p:par>
                                <p:cTn id="37" presetID="10" presetClass="exit" presetSubtype="0" fill="hold" grpId="1" nodeType="withEffect">
                                  <p:stCondLst>
                                    <p:cond delay="0"/>
                                  </p:stCondLst>
                                  <p:childTnLst>
                                    <p:animEffect transition="out" filter="fade">
                                      <p:cBhvr>
                                        <p:cTn id="38" dur="1000"/>
                                        <p:tgtEl>
                                          <p:spTgt spid="6">
                                            <p:txEl>
                                              <p:pRg st="0" end="0"/>
                                            </p:txEl>
                                          </p:spTgt>
                                        </p:tgtEl>
                                      </p:cBhvr>
                                    </p:animEffect>
                                    <p:set>
                                      <p:cBhvr>
                                        <p:cTn id="39" dur="1" fill="hold">
                                          <p:stCondLst>
                                            <p:cond delay="999"/>
                                          </p:stCondLst>
                                        </p:cTn>
                                        <p:tgtEl>
                                          <p:spTgt spid="6">
                                            <p:txEl>
                                              <p:pRg st="0" end="0"/>
                                            </p:txEl>
                                          </p:spTgt>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1000"/>
                                        <p:tgtEl>
                                          <p:spTgt spid="6">
                                            <p:txEl>
                                              <p:pRg st="1" end="1"/>
                                            </p:txEl>
                                          </p:spTgt>
                                        </p:tgtEl>
                                      </p:cBhvr>
                                    </p:animEffect>
                                    <p:set>
                                      <p:cBhvr>
                                        <p:cTn id="42" dur="1" fill="hold">
                                          <p:stCondLst>
                                            <p:cond delay="999"/>
                                          </p:stCondLst>
                                        </p:cTn>
                                        <p:tgtEl>
                                          <p:spTgt spid="6">
                                            <p:txEl>
                                              <p:pRg st="1" end="1"/>
                                            </p:txEl>
                                          </p:spTgt>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1000"/>
                                        <p:tgtEl>
                                          <p:spTgt spid="6">
                                            <p:txEl>
                                              <p:pRg st="2" end="2"/>
                                            </p:txEl>
                                          </p:spTgt>
                                        </p:tgtEl>
                                      </p:cBhvr>
                                    </p:animEffect>
                                    <p:set>
                                      <p:cBhvr>
                                        <p:cTn id="45" dur="1" fill="hold">
                                          <p:stCondLst>
                                            <p:cond delay="999"/>
                                          </p:stCondLst>
                                        </p:cTn>
                                        <p:tgtEl>
                                          <p:spTgt spid="6">
                                            <p:txEl>
                                              <p:pRg st="2" end="2"/>
                                            </p:txEl>
                                          </p:spTgt>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1000"/>
                                        <p:tgtEl>
                                          <p:spTgt spid="6">
                                            <p:txEl>
                                              <p:pRg st="3" end="3"/>
                                            </p:txEl>
                                          </p:spTgt>
                                        </p:tgtEl>
                                      </p:cBhvr>
                                    </p:animEffect>
                                    <p:set>
                                      <p:cBhvr>
                                        <p:cTn id="48" dur="1" fill="hold">
                                          <p:stCondLst>
                                            <p:cond delay="999"/>
                                          </p:stCondLst>
                                        </p:cTn>
                                        <p:tgtEl>
                                          <p:spTgt spid="6">
                                            <p:txEl>
                                              <p:pRg st="3" end="3"/>
                                            </p:txEl>
                                          </p:spTgt>
                                        </p:tgtEl>
                                        <p:attrNameLst>
                                          <p:attrName>style.visibility</p:attrName>
                                        </p:attrNameLst>
                                      </p:cBhvr>
                                      <p:to>
                                        <p:strVal val="hidden"/>
                                      </p:to>
                                    </p:set>
                                  </p:childTnLst>
                                </p:cTn>
                              </p:par>
                              <p:par>
                                <p:cTn id="49" presetID="10"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childTnLst>
                                </p:cTn>
                              </p:par>
                              <p:par>
                                <p:cTn id="52" presetID="10" presetClass="exit" presetSubtype="0" fill="hold" nodeType="withEffect">
                                  <p:stCondLst>
                                    <p:cond delay="0"/>
                                  </p:stCondLst>
                                  <p:childTnLst>
                                    <p:animEffect transition="out" filter="fade">
                                      <p:cBhvr>
                                        <p:cTn id="53" dur="2000"/>
                                        <p:tgtEl>
                                          <p:spTgt spid="4099"/>
                                        </p:tgtEl>
                                      </p:cBhvr>
                                    </p:animEffect>
                                    <p:set>
                                      <p:cBhvr>
                                        <p:cTn id="54" dur="1" fill="hold">
                                          <p:stCondLst>
                                            <p:cond delay="1999"/>
                                          </p:stCondLst>
                                        </p:cTn>
                                        <p:tgtEl>
                                          <p:spTgt spid="409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6" grpId="0" uiExpand="1" build="p"/>
      <p:bldP spid="6" grpId="1"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PermissionsPasswordAdded.JPG"/>
          <p:cNvPicPr>
            <a:picLocks noChangeAspect="1"/>
          </p:cNvPicPr>
          <p:nvPr/>
        </p:nvPicPr>
        <p:blipFill>
          <a:blip r:embed="rId3"/>
          <a:srcRect/>
          <a:stretch>
            <a:fillRect/>
          </a:stretch>
        </p:blipFill>
        <p:spPr bwMode="auto">
          <a:xfrm>
            <a:off x="6172200" y="1066800"/>
            <a:ext cx="2505075" cy="3829050"/>
          </a:xfrm>
          <a:prstGeom prst="rect">
            <a:avLst/>
          </a:prstGeom>
          <a:noFill/>
          <a:ln w="9525">
            <a:noFill/>
            <a:miter lim="800000"/>
            <a:headEnd/>
            <a:tailEnd/>
          </a:ln>
        </p:spPr>
      </p:pic>
      <p:sp>
        <p:nvSpPr>
          <p:cNvPr id="2" name="Title 1"/>
          <p:cNvSpPr>
            <a:spLocks noGrp="1"/>
          </p:cNvSpPr>
          <p:nvPr>
            <p:ph type="title"/>
          </p:nvPr>
        </p:nvSpPr>
        <p:spPr>
          <a:xfrm>
            <a:off x="301751" y="155448"/>
            <a:ext cx="7223760" cy="612648"/>
          </a:xfrm>
        </p:spPr>
        <p:txBody>
          <a:bodyPr>
            <a:normAutofit/>
          </a:bodyPr>
          <a:lstStyle/>
          <a:p>
            <a:pPr>
              <a:defRPr/>
            </a:pPr>
            <a:r>
              <a:rPr lang="en-US" sz="2400" dirty="0" smtClean="0"/>
              <a:t>Protecting the </a:t>
            </a:r>
            <a:r>
              <a:rPr lang="en-US" sz="2700" dirty="0" smtClean="0"/>
              <a:t>Toolbox</a:t>
            </a:r>
            <a:r>
              <a:rPr lang="en-US" sz="2400" dirty="0" smtClean="0"/>
              <a:t> data with “Set Permissions”</a:t>
            </a:r>
            <a:endParaRPr lang="en-US" sz="2400" dirty="0"/>
          </a:p>
        </p:txBody>
      </p:sp>
      <p:pic>
        <p:nvPicPr>
          <p:cNvPr id="11" name="Picture 10" descr="Permissions1.JPG"/>
          <p:cNvPicPr>
            <a:picLocks noChangeAspect="1"/>
          </p:cNvPicPr>
          <p:nvPr/>
        </p:nvPicPr>
        <p:blipFill>
          <a:blip r:embed="rId4"/>
          <a:srcRect/>
          <a:stretch>
            <a:fillRect/>
          </a:stretch>
        </p:blipFill>
        <p:spPr bwMode="auto">
          <a:xfrm>
            <a:off x="304800" y="2209800"/>
            <a:ext cx="2552700" cy="3848100"/>
          </a:xfrm>
          <a:prstGeom prst="rect">
            <a:avLst/>
          </a:prstGeom>
          <a:noFill/>
          <a:ln w="9525">
            <a:noFill/>
            <a:miter lim="800000"/>
            <a:headEnd/>
            <a:tailEnd/>
          </a:ln>
        </p:spPr>
      </p:pic>
      <p:pic>
        <p:nvPicPr>
          <p:cNvPr id="12" name="Picture 11" descr="PermissionsAddPassword.JPG"/>
          <p:cNvPicPr>
            <a:picLocks noChangeAspect="1"/>
          </p:cNvPicPr>
          <p:nvPr/>
        </p:nvPicPr>
        <p:blipFill>
          <a:blip r:embed="rId5"/>
          <a:srcRect/>
          <a:stretch>
            <a:fillRect/>
          </a:stretch>
        </p:blipFill>
        <p:spPr bwMode="auto">
          <a:xfrm>
            <a:off x="3810000" y="3124200"/>
            <a:ext cx="4743450" cy="1838325"/>
          </a:xfrm>
          <a:prstGeom prst="rect">
            <a:avLst/>
          </a:prstGeom>
          <a:noFill/>
          <a:ln w="9525">
            <a:noFill/>
            <a:miter lim="800000"/>
            <a:headEnd/>
            <a:tailEnd/>
          </a:ln>
        </p:spPr>
      </p:pic>
      <p:sp>
        <p:nvSpPr>
          <p:cNvPr id="13" name="Right Arrow 12"/>
          <p:cNvSpPr>
            <a:spLocks noChangeArrowheads="1"/>
          </p:cNvSpPr>
          <p:nvPr/>
        </p:nvSpPr>
        <p:spPr bwMode="auto">
          <a:xfrm>
            <a:off x="2895600" y="3810000"/>
            <a:ext cx="838200" cy="381000"/>
          </a:xfrm>
          <a:prstGeom prst="rightArrow">
            <a:avLst>
              <a:gd name="adj1" fmla="val 50000"/>
              <a:gd name="adj2" fmla="val 49999"/>
            </a:avLst>
          </a:prstGeom>
          <a:solidFill>
            <a:srgbClr val="FF0000"/>
          </a:solidFill>
          <a:ln w="9525" algn="ctr">
            <a:solidFill>
              <a:srgbClr val="FF0000"/>
            </a:solidFill>
            <a:round/>
            <a:headEnd/>
            <a:tailEnd/>
          </a:ln>
        </p:spPr>
        <p:txBody>
          <a:bodyPr/>
          <a:lstStyle/>
          <a:p>
            <a:pPr eaLnBrk="0" hangingPunct="0"/>
            <a:endParaRPr lang="en-US" sz="1800">
              <a:solidFill>
                <a:srgbClr val="FF0000"/>
              </a:solidFill>
              <a:ea typeface="ヒラギノ角ゴ Pro W3"/>
              <a:cs typeface="ヒラギノ角ゴ Pro W3"/>
            </a:endParaRPr>
          </a:p>
        </p:txBody>
      </p:sp>
      <p:sp>
        <p:nvSpPr>
          <p:cNvPr id="15" name="Down Arrow 14"/>
          <p:cNvSpPr>
            <a:spLocks noChangeArrowheads="1"/>
          </p:cNvSpPr>
          <p:nvPr/>
        </p:nvSpPr>
        <p:spPr bwMode="auto">
          <a:xfrm>
            <a:off x="6858000" y="1905000"/>
            <a:ext cx="4572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pic>
        <p:nvPicPr>
          <p:cNvPr id="16" name="Picture 15" descr="AllowEditingofContentCleared.JPG"/>
          <p:cNvPicPr>
            <a:picLocks noChangeAspect="1"/>
          </p:cNvPicPr>
          <p:nvPr/>
        </p:nvPicPr>
        <p:blipFill>
          <a:blip r:embed="rId6"/>
          <a:srcRect/>
          <a:stretch>
            <a:fillRect/>
          </a:stretch>
        </p:blipFill>
        <p:spPr bwMode="auto">
          <a:xfrm>
            <a:off x="6324600" y="2743200"/>
            <a:ext cx="2495550" cy="3800475"/>
          </a:xfrm>
          <a:prstGeom prst="rect">
            <a:avLst/>
          </a:prstGeom>
          <a:noFill/>
          <a:ln w="9525">
            <a:noFill/>
            <a:miter lim="800000"/>
            <a:headEnd/>
            <a:tailEnd/>
          </a:ln>
        </p:spPr>
      </p:pic>
      <p:pic>
        <p:nvPicPr>
          <p:cNvPr id="9" name="Picture 8" descr="HWRestrictedData.bmp"/>
          <p:cNvPicPr>
            <a:picLocks noChangeAspect="1"/>
          </p:cNvPicPr>
          <p:nvPr/>
        </p:nvPicPr>
        <p:blipFill>
          <a:blip r:embed="rId7"/>
          <a:srcRect/>
          <a:stretch>
            <a:fillRect/>
          </a:stretch>
        </p:blipFill>
        <p:spPr bwMode="auto">
          <a:xfrm>
            <a:off x="4495800" y="3022600"/>
            <a:ext cx="4648200" cy="3609975"/>
          </a:xfrm>
          <a:prstGeom prst="rect">
            <a:avLst/>
          </a:prstGeom>
          <a:noFill/>
          <a:ln w="9525">
            <a:noFill/>
            <a:miter lim="800000"/>
            <a:headEnd/>
            <a:tailEnd/>
          </a:ln>
        </p:spPr>
      </p:pic>
      <p:sp>
        <p:nvSpPr>
          <p:cNvPr id="3" name="Content Placeholder 2"/>
          <p:cNvSpPr>
            <a:spLocks noGrp="1"/>
          </p:cNvSpPr>
          <p:nvPr>
            <p:ph idx="1"/>
          </p:nvPr>
        </p:nvSpPr>
        <p:spPr>
          <a:xfrm>
            <a:off x="152400" y="1143000"/>
            <a:ext cx="5791200" cy="3475038"/>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Choose an administrator</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They create a password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They clear the “Allow editing of Contents” box</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Login now required to edit data</a:t>
            </a:r>
          </a:p>
        </p:txBody>
      </p:sp>
      <p:sp>
        <p:nvSpPr>
          <p:cNvPr id="10" name="TextBox 9"/>
          <p:cNvSpPr txBox="1"/>
          <p:nvPr/>
        </p:nvSpPr>
        <p:spPr>
          <a:xfrm>
            <a:off x="304800" y="3978275"/>
            <a:ext cx="4419600" cy="646113"/>
          </a:xfrm>
          <a:prstGeom prst="rect">
            <a:avLst/>
          </a:prstGeom>
          <a:noFill/>
        </p:spPr>
        <p:txBody>
          <a:bodyPr>
            <a:spAutoFit/>
          </a:bodyPr>
          <a:lstStyle/>
          <a:p>
            <a:pPr eaLnBrk="0" hangingPunct="0">
              <a:buClr>
                <a:schemeClr val="accent1"/>
              </a:buClr>
              <a:buSzPct val="150000"/>
              <a:defRPr/>
            </a:pPr>
            <a:r>
              <a:rPr lang="en-US" sz="1800" dirty="0">
                <a:solidFill>
                  <a:schemeClr val="tx1">
                    <a:lumMod val="65000"/>
                    <a:lumOff val="35000"/>
                  </a:schemeClr>
                </a:solidFill>
                <a:ea typeface="ＭＳ Ｐゴシック" pitchFamily="-48" charset="-128"/>
                <a:cs typeface="Arial" pitchFamily="34" charset="0"/>
              </a:rPr>
              <a:t>Users see login required notice:</a:t>
            </a:r>
          </a:p>
          <a:p>
            <a:pPr eaLnBrk="0" hangingPunct="0">
              <a:buClr>
                <a:schemeClr val="accent1"/>
              </a:buClr>
              <a:defRPr/>
            </a:pPr>
            <a:endParaRPr lang="en-US" sz="1800" dirty="0">
              <a:solidFill>
                <a:schemeClr val="tx1">
                  <a:lumMod val="65000"/>
                  <a:lumOff val="35000"/>
                </a:schemeClr>
              </a:solidFill>
              <a:ea typeface="ＭＳ Ｐゴシック" pitchFamily="-48" charset="-128"/>
              <a:cs typeface="Arial" pitchFamily="34" charset="0"/>
            </a:endParaRPr>
          </a:p>
        </p:txBody>
      </p:sp>
      <p:sp>
        <p:nvSpPr>
          <p:cNvPr id="17" name="Oval 16"/>
          <p:cNvSpPr>
            <a:spLocks noChangeArrowheads="1"/>
          </p:cNvSpPr>
          <p:nvPr/>
        </p:nvSpPr>
        <p:spPr bwMode="auto">
          <a:xfrm>
            <a:off x="5334000" y="3048000"/>
            <a:ext cx="914400" cy="3048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childTnLst>
                          </p:cTn>
                        </p:par>
                        <p:par>
                          <p:cTn id="16" fill="hold">
                            <p:stCondLst>
                              <p:cond delay="1000"/>
                            </p:stCondLst>
                            <p:childTnLst>
                              <p:par>
                                <p:cTn id="17" presetID="10" presetClass="entr" presetSubtype="0" fill="hold" grpId="0" nodeType="afterEffect">
                                  <p:stCondLst>
                                    <p:cond delay="25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childTnLst>
                                </p:cTn>
                              </p:par>
                              <p:par>
                                <p:cTn id="20" presetID="10" presetClass="entr" presetSubtype="0" fill="hold" nodeType="withEffect">
                                  <p:stCondLst>
                                    <p:cond delay="25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1000"/>
                                        <p:tgtEl>
                                          <p:spTgt spid="11"/>
                                        </p:tgtEl>
                                      </p:cBhvr>
                                    </p:animEffect>
                                    <p:set>
                                      <p:cBhvr>
                                        <p:cTn id="27" dur="1" fill="hold">
                                          <p:stCondLst>
                                            <p:cond delay="999"/>
                                          </p:stCondLst>
                                        </p:cTn>
                                        <p:tgtEl>
                                          <p:spTgt spid="11"/>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1000"/>
                                        <p:tgtEl>
                                          <p:spTgt spid="13"/>
                                        </p:tgtEl>
                                      </p:cBhvr>
                                    </p:animEffect>
                                    <p:set>
                                      <p:cBhvr>
                                        <p:cTn id="30" dur="1" fill="hold">
                                          <p:stCondLst>
                                            <p:cond delay="999"/>
                                          </p:stCondLst>
                                        </p:cTn>
                                        <p:tgtEl>
                                          <p:spTgt spid="13"/>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1000"/>
                                        <p:tgtEl>
                                          <p:spTgt spid="12"/>
                                        </p:tgtEl>
                                      </p:cBhvr>
                                    </p:animEffect>
                                    <p:set>
                                      <p:cBhvr>
                                        <p:cTn id="33" dur="1" fill="hold">
                                          <p:stCondLst>
                                            <p:cond delay="999"/>
                                          </p:stCondLst>
                                        </p:cTn>
                                        <p:tgtEl>
                                          <p:spTgt spid="12"/>
                                        </p:tgtEl>
                                        <p:attrNameLst>
                                          <p:attrName>style.visibility</p:attrName>
                                        </p:attrNameLst>
                                      </p:cBhvr>
                                      <p:to>
                                        <p:strVal val="hidden"/>
                                      </p:to>
                                    </p:set>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Effect transition="in" filter="fade">
                                      <p:cBhvr>
                                        <p:cTn id="39" dur="1000"/>
                                        <p:tgtEl>
                                          <p:spTgt spid="3">
                                            <p:txEl>
                                              <p:pRg st="2" end="2"/>
                                            </p:txEl>
                                          </p:spTgt>
                                        </p:tgtEl>
                                      </p:cBhvr>
                                    </p:animEffect>
                                  </p:childTnLst>
                                </p:cTn>
                              </p:par>
                            </p:childTnLst>
                          </p:cTn>
                        </p:par>
                        <p:par>
                          <p:cTn id="40" fill="hold">
                            <p:stCondLst>
                              <p:cond delay="1000"/>
                            </p:stCondLst>
                            <p:childTnLst>
                              <p:par>
                                <p:cTn id="41" presetID="10" presetClass="entr" presetSubtype="0" fill="hold" grpId="0" nodeType="afterEffect">
                                  <p:stCondLst>
                                    <p:cond delay="250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childTnLst>
                                </p:cTn>
                              </p:par>
                              <p:par>
                                <p:cTn id="44" presetID="10" presetClass="entr" presetSubtype="0" fill="hold" nodeType="withEffect">
                                  <p:stCondLst>
                                    <p:cond delay="250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
                                            <p:txEl>
                                              <p:pRg st="3" end="3"/>
                                            </p:txEl>
                                          </p:spTgt>
                                        </p:tgtEl>
                                        <p:attrNameLst>
                                          <p:attrName>style.visibility</p:attrName>
                                        </p:attrNameLst>
                                      </p:cBhvr>
                                      <p:to>
                                        <p:strVal val="visible"/>
                                      </p:to>
                                    </p:set>
                                    <p:animEffect transition="in" filter="fade">
                                      <p:cBhvr>
                                        <p:cTn id="51" dur="1000"/>
                                        <p:tgtEl>
                                          <p:spTgt spid="3">
                                            <p:txEl>
                                              <p:pRg st="3" end="3"/>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2000"/>
                                        <p:tgtEl>
                                          <p:spTgt spid="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
                                            <p:txEl>
                                              <p:pRg st="0" end="0"/>
                                            </p:txEl>
                                          </p:spTgt>
                                        </p:tgtEl>
                                        <p:attrNameLst>
                                          <p:attrName>style.visibility</p:attrName>
                                        </p:attrNameLst>
                                      </p:cBhvr>
                                      <p:to>
                                        <p:strVal val="visible"/>
                                      </p:to>
                                    </p:set>
                                    <p:animEffect transition="in" filter="fade">
                                      <p:cBhvr>
                                        <p:cTn id="59" dur="2000"/>
                                        <p:tgtEl>
                                          <p:spTgt spid="10">
                                            <p:txEl>
                                              <p:pRg st="0" end="0"/>
                                            </p:txEl>
                                          </p:spTgt>
                                        </p:tgtEl>
                                      </p:cBhvr>
                                    </p:animEffect>
                                  </p:childTnLst>
                                </p:cTn>
                              </p:par>
                              <p:par>
                                <p:cTn id="60" presetID="10" presetClass="exit" presetSubtype="0" fill="hold" nodeType="withEffect">
                                  <p:stCondLst>
                                    <p:cond delay="0"/>
                                  </p:stCondLst>
                                  <p:childTnLst>
                                    <p:animEffect transition="out" filter="fade">
                                      <p:cBhvr>
                                        <p:cTn id="61" dur="2000"/>
                                        <p:tgtEl>
                                          <p:spTgt spid="14"/>
                                        </p:tgtEl>
                                      </p:cBhvr>
                                    </p:animEffect>
                                    <p:set>
                                      <p:cBhvr>
                                        <p:cTn id="62" dur="1" fill="hold">
                                          <p:stCondLst>
                                            <p:cond delay="1999"/>
                                          </p:stCondLst>
                                        </p:cTn>
                                        <p:tgtEl>
                                          <p:spTgt spid="14"/>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2000"/>
                                        <p:tgtEl>
                                          <p:spTgt spid="16"/>
                                        </p:tgtEl>
                                      </p:cBhvr>
                                    </p:animEffect>
                                    <p:set>
                                      <p:cBhvr>
                                        <p:cTn id="65" dur="1" fill="hold">
                                          <p:stCondLst>
                                            <p:cond delay="1999"/>
                                          </p:stCondLst>
                                        </p:cTn>
                                        <p:tgtEl>
                                          <p:spTgt spid="16"/>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2000"/>
                                        <p:tgtEl>
                                          <p:spTgt spid="15"/>
                                        </p:tgtEl>
                                      </p:cBhvr>
                                    </p:animEffect>
                                    <p:set>
                                      <p:cBhvr>
                                        <p:cTn id="68" dur="1" fill="hold">
                                          <p:stCondLst>
                                            <p:cond delay="1999"/>
                                          </p:stCondLst>
                                        </p:cTn>
                                        <p:tgtEl>
                                          <p:spTgt spid="15"/>
                                        </p:tgtEl>
                                        <p:attrNameLst>
                                          <p:attrName>style.visibility</p:attrName>
                                        </p:attrNameLst>
                                      </p:cBhvr>
                                      <p:to>
                                        <p:strVal val="hidden"/>
                                      </p:to>
                                    </p:set>
                                  </p:childTnLst>
                                </p:cTn>
                              </p:par>
                              <p:par>
                                <p:cTn id="69" presetID="10" presetClass="entr" presetSubtype="0" fill="hold" grpId="0" nodeType="withEffect">
                                  <p:stCondLst>
                                    <p:cond delay="150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5" grpId="0" animBg="1"/>
      <p:bldP spid="15" grpId="1" animBg="1"/>
      <p:bldP spid="3" grpId="0" build="p"/>
      <p:bldP spid="10" grpId="0" build="allAtOnce"/>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WConfigureDataContent.bmp"/>
          <p:cNvPicPr>
            <a:picLocks noChangeAspect="1"/>
          </p:cNvPicPr>
          <p:nvPr/>
        </p:nvPicPr>
        <p:blipFill>
          <a:blip r:embed="rId3"/>
          <a:srcRect/>
          <a:stretch>
            <a:fillRect/>
          </a:stretch>
        </p:blipFill>
        <p:spPr bwMode="auto">
          <a:xfrm>
            <a:off x="0" y="2605088"/>
            <a:ext cx="5486400" cy="4252912"/>
          </a:xfrm>
          <a:prstGeom prst="rect">
            <a:avLst/>
          </a:prstGeom>
          <a:noFill/>
          <a:ln w="9525">
            <a:noFill/>
            <a:miter lim="800000"/>
            <a:headEnd/>
            <a:tailEnd/>
          </a:ln>
        </p:spPr>
      </p:pic>
      <p:pic>
        <p:nvPicPr>
          <p:cNvPr id="8" name="Picture 7" descr="HWConfigureDataContentLimitedStds.bmp"/>
          <p:cNvPicPr>
            <a:picLocks noChangeAspect="1"/>
          </p:cNvPicPr>
          <p:nvPr/>
        </p:nvPicPr>
        <p:blipFill>
          <a:blip r:embed="rId4"/>
          <a:srcRect/>
          <a:stretch>
            <a:fillRect/>
          </a:stretch>
        </p:blipFill>
        <p:spPr bwMode="auto">
          <a:xfrm>
            <a:off x="3619500" y="2590800"/>
            <a:ext cx="5524500" cy="4267200"/>
          </a:xfrm>
          <a:prstGeom prst="rect">
            <a:avLst/>
          </a:prstGeom>
          <a:noFill/>
          <a:ln w="9525">
            <a:noFill/>
            <a:miter lim="800000"/>
            <a:headEnd/>
            <a:tailEnd/>
          </a:ln>
        </p:spPr>
      </p:pic>
      <p:sp>
        <p:nvSpPr>
          <p:cNvPr id="16388" name="Title 1"/>
          <p:cNvSpPr>
            <a:spLocks noGrp="1"/>
          </p:cNvSpPr>
          <p:nvPr>
            <p:ph type="title"/>
          </p:nvPr>
        </p:nvSpPr>
        <p:spPr>
          <a:xfrm>
            <a:off x="301752" y="155448"/>
            <a:ext cx="6702552" cy="612648"/>
          </a:xfrm>
        </p:spPr>
        <p:txBody>
          <a:bodyPr/>
          <a:lstStyle/>
          <a:p>
            <a:r>
              <a:rPr lang="en-US" sz="2400" smtClean="0"/>
              <a:t>Hole Wizard “Standards”</a:t>
            </a:r>
          </a:p>
        </p:txBody>
      </p:sp>
      <p:sp>
        <p:nvSpPr>
          <p:cNvPr id="3" name="Content Placeholder 2"/>
          <p:cNvSpPr>
            <a:spLocks noGrp="1"/>
          </p:cNvSpPr>
          <p:nvPr>
            <p:ph idx="1"/>
          </p:nvPr>
        </p:nvSpPr>
        <p:spPr>
          <a:xfrm>
            <a:off x="0" y="1066800"/>
            <a:ext cx="8001000" cy="1951038"/>
          </a:xfrm>
        </p:spPr>
        <p:txBody>
          <a:bodyPr>
            <a:no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Move to “Tools&gt;Options&gt;System Options&gt;Hole Wizard/Toolbox&gt;Configure…&gt;Select Hardware”</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All standards are initially enabled </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Disable standards that are not used</a:t>
            </a:r>
            <a:endParaRPr lang="en-US" sz="1800" dirty="0">
              <a:solidFill>
                <a:schemeClr val="tx1">
                  <a:lumMod val="65000"/>
                  <a:lumOff val="35000"/>
                </a:schemeClr>
              </a:solidFill>
              <a:cs typeface="Arial" pitchFamily="34" charset="0"/>
            </a:endParaRPr>
          </a:p>
        </p:txBody>
      </p:sp>
      <p:sp>
        <p:nvSpPr>
          <p:cNvPr id="7" name="Striped Right Arrow 6"/>
          <p:cNvSpPr/>
          <p:nvPr/>
        </p:nvSpPr>
        <p:spPr>
          <a:xfrm>
            <a:off x="2590800" y="4648200"/>
            <a:ext cx="977900" cy="581025"/>
          </a:xfrm>
          <a:prstGeom prst="strip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sp>
        <p:nvSpPr>
          <p:cNvPr id="9" name="Oval 8"/>
          <p:cNvSpPr>
            <a:spLocks noChangeArrowheads="1"/>
          </p:cNvSpPr>
          <p:nvPr/>
        </p:nvSpPr>
        <p:spPr bwMode="auto">
          <a:xfrm>
            <a:off x="1828800" y="3429000"/>
            <a:ext cx="2286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0" name="Oval 9"/>
          <p:cNvSpPr>
            <a:spLocks noChangeArrowheads="1"/>
          </p:cNvSpPr>
          <p:nvPr/>
        </p:nvSpPr>
        <p:spPr bwMode="auto">
          <a:xfrm>
            <a:off x="6934200" y="3429000"/>
            <a:ext cx="3810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1" name="Oval 10"/>
          <p:cNvSpPr>
            <a:spLocks noChangeArrowheads="1"/>
          </p:cNvSpPr>
          <p:nvPr/>
        </p:nvSpPr>
        <p:spPr bwMode="auto">
          <a:xfrm>
            <a:off x="7696200" y="3429000"/>
            <a:ext cx="3810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2" name="Oval 11"/>
          <p:cNvSpPr>
            <a:spLocks noChangeArrowheads="1"/>
          </p:cNvSpPr>
          <p:nvPr/>
        </p:nvSpPr>
        <p:spPr bwMode="auto">
          <a:xfrm>
            <a:off x="8458200" y="3429000"/>
            <a:ext cx="3810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3" name="Oval 12"/>
          <p:cNvSpPr>
            <a:spLocks noChangeArrowheads="1"/>
          </p:cNvSpPr>
          <p:nvPr/>
        </p:nvSpPr>
        <p:spPr bwMode="auto">
          <a:xfrm>
            <a:off x="5410200" y="4267200"/>
            <a:ext cx="3810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childTnLst>
                                </p:cTn>
                              </p:par>
                              <p:par>
                                <p:cTn id="27" presetID="10"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childTnLst>
                                </p:cTn>
                              </p:par>
                              <p:par>
                                <p:cTn id="30" presetID="10" presetClass="entr" presetSubtype="0" fill="hold" grpId="0" nodeType="withEffect">
                                  <p:stCondLst>
                                    <p:cond delay="20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childTnLst>
                                </p:cTn>
                              </p:par>
                              <p:par>
                                <p:cTn id="33" presetID="10" presetClass="entr" presetSubtype="0" fill="hold" grpId="0" nodeType="withEffect">
                                  <p:stCondLst>
                                    <p:cond delay="200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childTnLst>
                                </p:cTn>
                              </p:par>
                              <p:par>
                                <p:cTn id="36" presetID="10" presetClass="entr" presetSubtype="0" fill="hold" grpId="0" nodeType="withEffect">
                                  <p:stCondLst>
                                    <p:cond delay="200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childTnLst>
                                </p:cTn>
                              </p:par>
                              <p:par>
                                <p:cTn id="39" presetID="10" presetClass="entr" presetSubtype="0" fill="hold" grpId="0" nodeType="withEffect">
                                  <p:stCondLst>
                                    <p:cond delay="200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P spid="9" grpId="0" animBg="1"/>
      <p:bldP spid="10" grpId="0" animBg="1"/>
      <p:bldP spid="11"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301752" y="155448"/>
            <a:ext cx="6702552" cy="612648"/>
          </a:xfrm>
        </p:spPr>
        <p:txBody>
          <a:bodyPr/>
          <a:lstStyle/>
          <a:p>
            <a:r>
              <a:rPr lang="en-US" sz="2400" smtClean="0"/>
              <a:t>Sizes to “Disable”:</a:t>
            </a:r>
          </a:p>
        </p:txBody>
      </p:sp>
      <p:pic>
        <p:nvPicPr>
          <p:cNvPr id="4" name="Picture 3" descr="HWInitialDisabledSizes.bmp"/>
          <p:cNvPicPr>
            <a:picLocks noChangeAspect="1"/>
          </p:cNvPicPr>
          <p:nvPr/>
        </p:nvPicPr>
        <p:blipFill>
          <a:blip r:embed="rId3"/>
          <a:srcRect/>
          <a:stretch>
            <a:fillRect/>
          </a:stretch>
        </p:blipFill>
        <p:spPr bwMode="auto">
          <a:xfrm>
            <a:off x="0" y="2266950"/>
            <a:ext cx="4648200" cy="4591050"/>
          </a:xfrm>
          <a:prstGeom prst="rect">
            <a:avLst/>
          </a:prstGeom>
          <a:noFill/>
          <a:ln w="9525">
            <a:noFill/>
            <a:miter lim="800000"/>
            <a:headEnd/>
            <a:tailEnd/>
          </a:ln>
        </p:spPr>
      </p:pic>
      <p:pic>
        <p:nvPicPr>
          <p:cNvPr id="6" name="Picture 5" descr="HWCustomDisabledSizes.bmp"/>
          <p:cNvPicPr>
            <a:picLocks noChangeAspect="1"/>
          </p:cNvPicPr>
          <p:nvPr/>
        </p:nvPicPr>
        <p:blipFill>
          <a:blip r:embed="rId4"/>
          <a:srcRect/>
          <a:stretch>
            <a:fillRect/>
          </a:stretch>
        </p:blipFill>
        <p:spPr bwMode="auto">
          <a:xfrm>
            <a:off x="5791200" y="2286000"/>
            <a:ext cx="2327275" cy="4572000"/>
          </a:xfrm>
          <a:prstGeom prst="rect">
            <a:avLst/>
          </a:prstGeom>
          <a:noFill/>
          <a:ln w="9525">
            <a:noFill/>
            <a:miter lim="800000"/>
            <a:headEnd/>
            <a:tailEnd/>
          </a:ln>
        </p:spPr>
      </p:pic>
      <p:sp>
        <p:nvSpPr>
          <p:cNvPr id="3" name="Content Placeholder 2"/>
          <p:cNvSpPr>
            <a:spLocks noGrp="1"/>
          </p:cNvSpPr>
          <p:nvPr>
            <p:ph idx="1"/>
          </p:nvPr>
        </p:nvSpPr>
        <p:spPr>
          <a:xfrm>
            <a:off x="457200" y="1066800"/>
            <a:ext cx="8229600" cy="44196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Move to “Customize Hardware” tab</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Initially all sizes are Enabled: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Non-preferred sizes should be disabled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Three levels of usage should  be determined: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Primary sizes – enabled and need “Favorites”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Secondary sizes – enabled but without “Favorites”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Tertiary sizes – discouraged and “Disabled”; requires the HW administrator to temporarily enable the size</a:t>
            </a:r>
          </a:p>
          <a:p>
            <a:pPr lvl="1">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Arial" pitchFamily="34" charset="0"/>
              </a:rPr>
              <a:t>Includes any isolated really custom sizes</a:t>
            </a:r>
          </a:p>
          <a:p>
            <a:pPr marL="164592" indent="-164592">
              <a:spcBef>
                <a:spcPts val="432"/>
              </a:spcBef>
              <a:buClr>
                <a:schemeClr val="tx1">
                  <a:lumMod val="65000"/>
                  <a:lumOff val="35000"/>
                </a:schemeClr>
              </a:buClr>
              <a:buSzPct val="100000"/>
              <a:defRPr/>
            </a:pPr>
            <a:endParaRPr lang="en-US" sz="1800" dirty="0" smtClean="0">
              <a:solidFill>
                <a:schemeClr val="tx1">
                  <a:lumMod val="65000"/>
                  <a:lumOff val="35000"/>
                </a:schemeClr>
              </a:solidFill>
              <a:cs typeface="Arial" pitchFamily="34" charset="0"/>
            </a:endParaRPr>
          </a:p>
        </p:txBody>
      </p:sp>
      <p:sp>
        <p:nvSpPr>
          <p:cNvPr id="5" name="Right Arrow 4"/>
          <p:cNvSpPr/>
          <p:nvPr/>
        </p:nvSpPr>
        <p:spPr>
          <a:xfrm>
            <a:off x="4800600" y="4038600"/>
            <a:ext cx="977900" cy="58102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sp>
        <p:nvSpPr>
          <p:cNvPr id="7" name="Oval 6"/>
          <p:cNvSpPr>
            <a:spLocks noChangeArrowheads="1"/>
          </p:cNvSpPr>
          <p:nvPr/>
        </p:nvSpPr>
        <p:spPr bwMode="auto">
          <a:xfrm>
            <a:off x="2895600" y="2971800"/>
            <a:ext cx="381000" cy="3733800"/>
          </a:xfrm>
          <a:prstGeom prst="ellipse">
            <a:avLst/>
          </a:prstGeom>
          <a:noFill/>
          <a:ln w="9525" algn="ctr">
            <a:solidFill>
              <a:srgbClr val="FF0000"/>
            </a:solidFill>
            <a:round/>
            <a:headEnd/>
            <a:tailEnd/>
          </a:ln>
        </p:spPr>
        <p:txBody>
          <a:bodyPr/>
          <a:lstStyle/>
          <a:p>
            <a:pPr eaLnBrk="0" hangingPunct="0"/>
            <a:endParaRPr lang="en-US"/>
          </a:p>
        </p:txBody>
      </p:sp>
      <p:sp>
        <p:nvSpPr>
          <p:cNvPr id="8" name="Oval 7"/>
          <p:cNvSpPr>
            <a:spLocks noChangeArrowheads="1"/>
          </p:cNvSpPr>
          <p:nvPr/>
        </p:nvSpPr>
        <p:spPr bwMode="auto">
          <a:xfrm>
            <a:off x="1828800" y="2286000"/>
            <a:ext cx="914400" cy="228600"/>
          </a:xfrm>
          <a:prstGeom prst="ellipse">
            <a:avLst/>
          </a:prstGeom>
          <a:noFill/>
          <a:ln w="9525" algn="ctr">
            <a:solidFill>
              <a:srgbClr val="FF0000"/>
            </a:solidFill>
            <a:round/>
            <a:headEnd/>
            <a:tailEnd/>
          </a:ln>
        </p:spPr>
        <p:txBody>
          <a:bodyPr/>
          <a:lstStyle/>
          <a:p>
            <a:pPr eaLnBrk="0" hangingPunct="0"/>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childTnLst>
                                </p:cTn>
                              </p:par>
                              <p:par>
                                <p:cTn id="30" presetID="10" presetClass="entr" presetSubtype="0" fill="hold" nodeType="withEffect">
                                  <p:stCondLst>
                                    <p:cond delay="20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1000"/>
                                        <p:tgtEl>
                                          <p:spTgt spid="5"/>
                                        </p:tgtEl>
                                      </p:cBhvr>
                                    </p:animEffect>
                                    <p:set>
                                      <p:cBhvr>
                                        <p:cTn id="37" dur="1" fill="hold">
                                          <p:stCondLst>
                                            <p:cond delay="999"/>
                                          </p:stCondLst>
                                        </p:cTn>
                                        <p:tgtEl>
                                          <p:spTgt spid="5"/>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1000"/>
                                        <p:tgtEl>
                                          <p:spTgt spid="4"/>
                                        </p:tgtEl>
                                      </p:cBhvr>
                                    </p:animEffect>
                                    <p:set>
                                      <p:cBhvr>
                                        <p:cTn id="40" dur="1" fill="hold">
                                          <p:stCondLst>
                                            <p:cond delay="999"/>
                                          </p:stCondLst>
                                        </p:cTn>
                                        <p:tgtEl>
                                          <p:spTgt spid="4"/>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1000"/>
                                        <p:tgtEl>
                                          <p:spTgt spid="6"/>
                                        </p:tgtEl>
                                      </p:cBhvr>
                                    </p:animEffect>
                                    <p:set>
                                      <p:cBhvr>
                                        <p:cTn id="43" dur="1" fill="hold">
                                          <p:stCondLst>
                                            <p:cond delay="999"/>
                                          </p:stCondLst>
                                        </p:cTn>
                                        <p:tgtEl>
                                          <p:spTgt spid="6"/>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1000"/>
                                        <p:tgtEl>
                                          <p:spTgt spid="8"/>
                                        </p:tgtEl>
                                      </p:cBhvr>
                                    </p:animEffect>
                                    <p:set>
                                      <p:cBhvr>
                                        <p:cTn id="46" dur="1" fill="hold">
                                          <p:stCondLst>
                                            <p:cond delay="999"/>
                                          </p:stCondLst>
                                        </p:cTn>
                                        <p:tgtEl>
                                          <p:spTgt spid="8"/>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1000"/>
                                        <p:tgtEl>
                                          <p:spTgt spid="7"/>
                                        </p:tgtEl>
                                      </p:cBhvr>
                                    </p:animEffect>
                                    <p:set>
                                      <p:cBhvr>
                                        <p:cTn id="49" dur="1" fill="hold">
                                          <p:stCondLst>
                                            <p:cond delay="999"/>
                                          </p:stCondLst>
                                        </p:cTn>
                                        <p:tgtEl>
                                          <p:spTgt spid="7"/>
                                        </p:tgtEl>
                                        <p:attrNameLst>
                                          <p:attrName>style.visibility</p:attrName>
                                        </p:attrNameLst>
                                      </p:cBhvr>
                                      <p:to>
                                        <p:strVal val="hidden"/>
                                      </p:to>
                                    </p:set>
                                  </p:childTnLst>
                                </p:cTn>
                              </p:par>
                              <p:par>
                                <p:cTn id="50" presetID="10" presetClass="entr" presetSubtype="0" fill="hold" grpId="0" nodeType="withEffect">
                                  <p:stCondLst>
                                    <p:cond delay="0"/>
                                  </p:stCondLst>
                                  <p:childTnLst>
                                    <p:set>
                                      <p:cBhvr>
                                        <p:cTn id="51" dur="1" fill="hold">
                                          <p:stCondLst>
                                            <p:cond delay="0"/>
                                          </p:stCondLst>
                                        </p:cTn>
                                        <p:tgtEl>
                                          <p:spTgt spid="3">
                                            <p:txEl>
                                              <p:pRg st="3" end="3"/>
                                            </p:txEl>
                                          </p:spTgt>
                                        </p:tgtEl>
                                        <p:attrNameLst>
                                          <p:attrName>style.visibility</p:attrName>
                                        </p:attrNameLst>
                                      </p:cBhvr>
                                      <p:to>
                                        <p:strVal val="visible"/>
                                      </p:to>
                                    </p:set>
                                    <p:animEffect transition="in" filter="fade">
                                      <p:cBhvr>
                                        <p:cTn id="52" dur="1000"/>
                                        <p:tgtEl>
                                          <p:spTgt spid="3">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4" end="4"/>
                                            </p:txEl>
                                          </p:spTgt>
                                        </p:tgtEl>
                                        <p:attrNameLst>
                                          <p:attrName>style.visibility</p:attrName>
                                        </p:attrNameLst>
                                      </p:cBhvr>
                                      <p:to>
                                        <p:strVal val="visible"/>
                                      </p:to>
                                    </p:set>
                                    <p:animEffect transition="in" filter="fade">
                                      <p:cBhvr>
                                        <p:cTn id="57" dur="1000"/>
                                        <p:tgtEl>
                                          <p:spTgt spid="3">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xEl>
                                              <p:pRg st="5" end="5"/>
                                            </p:txEl>
                                          </p:spTgt>
                                        </p:tgtEl>
                                        <p:attrNameLst>
                                          <p:attrName>style.visibility</p:attrName>
                                        </p:attrNameLst>
                                      </p:cBhvr>
                                      <p:to>
                                        <p:strVal val="visible"/>
                                      </p:to>
                                    </p:set>
                                    <p:animEffect transition="in" filter="fade">
                                      <p:cBhvr>
                                        <p:cTn id="62" dur="1000"/>
                                        <p:tgtEl>
                                          <p:spTgt spid="3">
                                            <p:txEl>
                                              <p:pRg st="5" end="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
                                            <p:txEl>
                                              <p:pRg st="6" end="6"/>
                                            </p:txEl>
                                          </p:spTgt>
                                        </p:tgtEl>
                                        <p:attrNameLst>
                                          <p:attrName>style.visibility</p:attrName>
                                        </p:attrNameLst>
                                      </p:cBhvr>
                                      <p:to>
                                        <p:strVal val="visible"/>
                                      </p:to>
                                    </p:set>
                                    <p:animEffect transition="in" filter="fade">
                                      <p:cBhvr>
                                        <p:cTn id="67" dur="1000"/>
                                        <p:tgtEl>
                                          <p:spTgt spid="3">
                                            <p:txEl>
                                              <p:pRg st="6" end="6"/>
                                            </p:txEl>
                                          </p:spTgt>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
                                            <p:txEl>
                                              <p:pRg st="7" end="7"/>
                                            </p:txEl>
                                          </p:spTgt>
                                        </p:tgtEl>
                                        <p:attrNameLst>
                                          <p:attrName>style.visibility</p:attrName>
                                        </p:attrNameLst>
                                      </p:cBhvr>
                                      <p:to>
                                        <p:strVal val="visible"/>
                                      </p:to>
                                    </p:set>
                                    <p:animEffect transition="in" filter="fade">
                                      <p:cBhvr>
                                        <p:cTn id="70"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7" grpId="0" animBg="1"/>
      <p:bldP spid="7" grpId="1" animBg="1"/>
      <p:bldP spid="8" grpId="0" animBg="1"/>
      <p:bldP spid="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01752" y="155448"/>
            <a:ext cx="6702552" cy="612648"/>
          </a:xfrm>
        </p:spPr>
        <p:txBody>
          <a:bodyPr/>
          <a:lstStyle/>
          <a:p>
            <a:r>
              <a:rPr lang="en-US" sz="2400" smtClean="0"/>
              <a:t>Creating a Custom Standard</a:t>
            </a:r>
          </a:p>
        </p:txBody>
      </p:sp>
      <p:sp>
        <p:nvSpPr>
          <p:cNvPr id="3" name="Content Placeholder 2"/>
          <p:cNvSpPr>
            <a:spLocks noGrp="1"/>
          </p:cNvSpPr>
          <p:nvPr>
            <p:ph idx="1"/>
          </p:nvPr>
        </p:nvSpPr>
        <p:spPr>
          <a:xfrm>
            <a:off x="304800" y="1325563"/>
            <a:ext cx="8382000" cy="1281112"/>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Data in existing standards tables is protected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If modifications/additions required, make new standard from a seed</a:t>
            </a:r>
            <a:endParaRPr lang="en-US" sz="1800" dirty="0">
              <a:solidFill>
                <a:schemeClr val="tx1">
                  <a:lumMod val="65000"/>
                  <a:lumOff val="35000"/>
                </a:schemeClr>
              </a:solidFill>
              <a:cs typeface="Arial" pitchFamily="34" charset="0"/>
            </a:endParaRPr>
          </a:p>
        </p:txBody>
      </p:sp>
      <p:pic>
        <p:nvPicPr>
          <p:cNvPr id="4" name="Picture 3" descr="HWCopyStandard.bmp"/>
          <p:cNvPicPr>
            <a:picLocks noChangeAspect="1"/>
          </p:cNvPicPr>
          <p:nvPr/>
        </p:nvPicPr>
        <p:blipFill>
          <a:blip r:embed="rId3"/>
          <a:srcRect/>
          <a:stretch>
            <a:fillRect/>
          </a:stretch>
        </p:blipFill>
        <p:spPr bwMode="auto">
          <a:xfrm>
            <a:off x="0" y="2286000"/>
            <a:ext cx="6881813" cy="4362450"/>
          </a:xfrm>
          <a:prstGeom prst="rect">
            <a:avLst/>
          </a:prstGeom>
          <a:noFill/>
          <a:ln w="9525">
            <a:noFill/>
            <a:miter lim="800000"/>
            <a:headEnd/>
            <a:tailEnd/>
          </a:ln>
        </p:spPr>
      </p:pic>
      <p:sp>
        <p:nvSpPr>
          <p:cNvPr id="5" name="Right Arrow 4"/>
          <p:cNvSpPr/>
          <p:nvPr/>
        </p:nvSpPr>
        <p:spPr>
          <a:xfrm rot="1816379">
            <a:off x="3203575" y="2644775"/>
            <a:ext cx="979488" cy="58261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pic>
        <p:nvPicPr>
          <p:cNvPr id="7" name="Picture 6" descr="HWNewStandardName.bmp"/>
          <p:cNvPicPr>
            <a:picLocks noChangeAspect="1"/>
          </p:cNvPicPr>
          <p:nvPr/>
        </p:nvPicPr>
        <p:blipFill>
          <a:blip r:embed="rId4"/>
          <a:srcRect/>
          <a:stretch>
            <a:fillRect/>
          </a:stretch>
        </p:blipFill>
        <p:spPr bwMode="auto">
          <a:xfrm>
            <a:off x="2638425" y="3352800"/>
            <a:ext cx="6505575" cy="838200"/>
          </a:xfrm>
          <a:prstGeom prst="rect">
            <a:avLst/>
          </a:prstGeom>
          <a:noFill/>
          <a:ln w="9525">
            <a:noFill/>
            <a:miter lim="800000"/>
            <a:headEnd/>
            <a:tailEnd/>
          </a:ln>
        </p:spPr>
      </p:pic>
      <p:sp>
        <p:nvSpPr>
          <p:cNvPr id="8" name="Oval 7"/>
          <p:cNvSpPr>
            <a:spLocks noChangeArrowheads="1"/>
          </p:cNvSpPr>
          <p:nvPr/>
        </p:nvSpPr>
        <p:spPr bwMode="auto">
          <a:xfrm>
            <a:off x="2438400" y="2286000"/>
            <a:ext cx="9906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9" name="Oval 8"/>
          <p:cNvSpPr>
            <a:spLocks noChangeArrowheads="1"/>
          </p:cNvSpPr>
          <p:nvPr/>
        </p:nvSpPr>
        <p:spPr bwMode="auto">
          <a:xfrm>
            <a:off x="2819400" y="2590800"/>
            <a:ext cx="3048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0" name="Oval 9"/>
          <p:cNvSpPr>
            <a:spLocks noChangeArrowheads="1"/>
          </p:cNvSpPr>
          <p:nvPr/>
        </p:nvSpPr>
        <p:spPr bwMode="auto">
          <a:xfrm>
            <a:off x="2895600" y="3810000"/>
            <a:ext cx="990600" cy="1524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1" name="Oval 10"/>
          <p:cNvSpPr>
            <a:spLocks noChangeArrowheads="1"/>
          </p:cNvSpPr>
          <p:nvPr/>
        </p:nvSpPr>
        <p:spPr bwMode="auto">
          <a:xfrm>
            <a:off x="7010400" y="3657600"/>
            <a:ext cx="9906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childTnLst>
                                </p:cTn>
                              </p:par>
                              <p:par>
                                <p:cTn id="25" presetID="10" presetClass="entr" presetSubtype="0" fill="hold" nodeType="withEffect">
                                  <p:stCondLst>
                                    <p:cond delay="20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15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000"/>
                                        <p:tgtEl>
                                          <p:spTgt spid="10"/>
                                        </p:tgtEl>
                                      </p:cBhvr>
                                    </p:animEffect>
                                  </p:childTnLst>
                                </p:cTn>
                              </p:par>
                            </p:childTnLst>
                          </p:cTn>
                        </p:par>
                        <p:par>
                          <p:cTn id="32" fill="hold">
                            <p:stCondLst>
                              <p:cond delay="6500"/>
                            </p:stCondLst>
                            <p:childTnLst>
                              <p:par>
                                <p:cTn id="33" presetID="10" presetClass="entr" presetSubtype="0" fill="hold" grpId="0" nodeType="afterEffect">
                                  <p:stCondLst>
                                    <p:cond delay="15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8" grpId="0" animBg="1"/>
      <p:bldP spid="9"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WHoleCalloutTool.bmp"/>
          <p:cNvPicPr>
            <a:picLocks noChangeAspect="1"/>
          </p:cNvPicPr>
          <p:nvPr/>
        </p:nvPicPr>
        <p:blipFill>
          <a:blip r:embed="rId3"/>
          <a:srcRect/>
          <a:stretch>
            <a:fillRect/>
          </a:stretch>
        </p:blipFill>
        <p:spPr bwMode="auto">
          <a:xfrm>
            <a:off x="6553200" y="1371600"/>
            <a:ext cx="2147888" cy="930275"/>
          </a:xfrm>
          <a:prstGeom prst="rect">
            <a:avLst/>
          </a:prstGeom>
          <a:noFill/>
          <a:ln w="9525">
            <a:noFill/>
            <a:miter lim="800000"/>
            <a:headEnd/>
            <a:tailEnd/>
          </a:ln>
        </p:spPr>
      </p:pic>
      <p:sp>
        <p:nvSpPr>
          <p:cNvPr id="19459" name="Title 1"/>
          <p:cNvSpPr>
            <a:spLocks noGrp="1"/>
          </p:cNvSpPr>
          <p:nvPr>
            <p:ph type="title"/>
          </p:nvPr>
        </p:nvSpPr>
        <p:spPr/>
        <p:txBody>
          <a:bodyPr/>
          <a:lstStyle/>
          <a:p>
            <a:r>
              <a:rPr lang="en-US" sz="2400" smtClean="0"/>
              <a:t>Supporting the Custom Standard</a:t>
            </a:r>
          </a:p>
        </p:txBody>
      </p:sp>
      <p:pic>
        <p:nvPicPr>
          <p:cNvPr id="6" name="Picture 5" descr="HWCopyCalloutFormat.bmp"/>
          <p:cNvPicPr>
            <a:picLocks noChangeAspect="1"/>
          </p:cNvPicPr>
          <p:nvPr/>
        </p:nvPicPr>
        <p:blipFill>
          <a:blip r:embed="rId4"/>
          <a:srcRect/>
          <a:stretch>
            <a:fillRect/>
          </a:stretch>
        </p:blipFill>
        <p:spPr bwMode="auto">
          <a:xfrm>
            <a:off x="990600" y="4114800"/>
            <a:ext cx="2438400" cy="2347913"/>
          </a:xfrm>
          <a:prstGeom prst="rect">
            <a:avLst/>
          </a:prstGeom>
          <a:noFill/>
          <a:ln w="9525">
            <a:noFill/>
            <a:miter lim="800000"/>
            <a:headEnd/>
            <a:tailEnd/>
          </a:ln>
        </p:spPr>
      </p:pic>
      <p:sp>
        <p:nvSpPr>
          <p:cNvPr id="7" name="Right Arrow 6"/>
          <p:cNvSpPr/>
          <p:nvPr/>
        </p:nvSpPr>
        <p:spPr>
          <a:xfrm>
            <a:off x="3200400" y="5486400"/>
            <a:ext cx="977900" cy="58102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8" name="Picture 7" descr="HWCalloutFormatPasteEdit.bmp"/>
          <p:cNvPicPr>
            <a:picLocks noChangeAspect="1"/>
          </p:cNvPicPr>
          <p:nvPr/>
        </p:nvPicPr>
        <p:blipFill>
          <a:blip r:embed="rId5"/>
          <a:srcRect/>
          <a:stretch>
            <a:fillRect/>
          </a:stretch>
        </p:blipFill>
        <p:spPr bwMode="auto">
          <a:xfrm>
            <a:off x="4191000" y="4648200"/>
            <a:ext cx="2819400" cy="1752600"/>
          </a:xfrm>
          <a:prstGeom prst="rect">
            <a:avLst/>
          </a:prstGeom>
          <a:noFill/>
          <a:ln w="9525">
            <a:noFill/>
            <a:miter lim="800000"/>
            <a:headEnd/>
            <a:tailEnd/>
          </a:ln>
        </p:spPr>
      </p:pic>
      <p:sp>
        <p:nvSpPr>
          <p:cNvPr id="3" name="Content Placeholder 2"/>
          <p:cNvSpPr>
            <a:spLocks noGrp="1"/>
          </p:cNvSpPr>
          <p:nvPr>
            <p:ph idx="1"/>
          </p:nvPr>
        </p:nvSpPr>
        <p:spPr>
          <a:xfrm>
            <a:off x="533400" y="990600"/>
            <a:ext cx="8229600" cy="3840163"/>
          </a:xfrm>
        </p:spPr>
        <p:txBody>
          <a:bodyPr>
            <a:normAutofit/>
          </a:bodyPr>
          <a:lstStyle/>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The standard must be supported by the Hole Callout drawing tool.</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Locate file “calloutformat.txt”</a:t>
            </a:r>
          </a:p>
          <a:p>
            <a:pPr lvl="1">
              <a:buClrTx/>
              <a:buFont typeface="Arial" pitchFamily="34" charset="0"/>
              <a:buChar char="•"/>
              <a:defRPr/>
            </a:pPr>
            <a:r>
              <a:rPr lang="en-US" sz="1800" dirty="0" smtClean="0">
                <a:solidFill>
                  <a:schemeClr val="tx1">
                    <a:lumMod val="65000"/>
                    <a:lumOff val="35000"/>
                  </a:schemeClr>
                </a:solidFill>
              </a:rPr>
              <a:t>At (SW install dir)\lang\(language)\calloutformat.txt</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Make backup copy before modifying!</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Copy the section from the seed standard </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Sections begin with header like “[STANDARD NAME]”;</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 is comments</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Paste the copied section into the same file (preserve the original seed section!)</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Rename the pasted header section to “Example Inch”</a:t>
            </a:r>
            <a:endParaRPr lang="en-US" sz="1800" dirty="0">
              <a:solidFill>
                <a:schemeClr val="tx1">
                  <a:lumMod val="65000"/>
                  <a:lumOff val="35000"/>
                </a:schemeClr>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1000"/>
                                        <p:tgtEl>
                                          <p:spTgt spid="3">
                                            <p:txEl>
                                              <p:pRg st="6" end="6"/>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childTnLst>
                                </p:cTn>
                              </p:par>
                              <p:par>
                                <p:cTn id="46" presetID="10" presetClass="entr" presetSubtype="0" fill="hold" nodeType="withEffect">
                                  <p:stCondLst>
                                    <p:cond delay="200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
                                            <p:txEl>
                                              <p:pRg st="8" end="8"/>
                                            </p:txEl>
                                          </p:spTgt>
                                        </p:tgtEl>
                                        <p:attrNameLst>
                                          <p:attrName>style.visibility</p:attrName>
                                        </p:attrNameLst>
                                      </p:cBhvr>
                                      <p:to>
                                        <p:strVal val="visible"/>
                                      </p:to>
                                    </p:set>
                                    <p:animEffect transition="in" filter="fade">
                                      <p:cBhvr>
                                        <p:cTn id="53" dur="1000"/>
                                        <p:tgtEl>
                                          <p:spTgt spid="3">
                                            <p:txEl>
                                              <p:pRg st="8" end="8"/>
                                            </p:txEl>
                                          </p:spTgt>
                                        </p:tgtEl>
                                      </p:cBhvr>
                                    </p:animEffect>
                                  </p:childTnLst>
                                </p:cTn>
                              </p:par>
                              <p:par>
                                <p:cTn id="54" presetID="10" presetClass="exit" presetSubtype="0" fill="hold" nodeType="withEffect">
                                  <p:stCondLst>
                                    <p:cond delay="0"/>
                                  </p:stCondLst>
                                  <p:childTnLst>
                                    <p:animEffect transition="out" filter="fade">
                                      <p:cBhvr>
                                        <p:cTn id="55" dur="1000"/>
                                        <p:tgtEl>
                                          <p:spTgt spid="6"/>
                                        </p:tgtEl>
                                      </p:cBhvr>
                                    </p:animEffect>
                                    <p:set>
                                      <p:cBhvr>
                                        <p:cTn id="56" dur="1" fill="hold">
                                          <p:stCondLst>
                                            <p:cond delay="999"/>
                                          </p:stCondLst>
                                        </p:cTn>
                                        <p:tgtEl>
                                          <p:spTgt spid="6"/>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1000"/>
                                        <p:tgtEl>
                                          <p:spTgt spid="7"/>
                                        </p:tgtEl>
                                      </p:cBhvr>
                                    </p:animEffect>
                                    <p:set>
                                      <p:cBhvr>
                                        <p:cTn id="59"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152400" y="3124200"/>
            <a:ext cx="5767387" cy="3492179"/>
          </a:xfrm>
          <a:prstGeom prst="rect">
            <a:avLst/>
          </a:prstGeom>
          <a:noFill/>
          <a:ln w="9525">
            <a:noFill/>
            <a:miter lim="800000"/>
            <a:headEnd/>
            <a:tailEnd/>
          </a:ln>
        </p:spPr>
      </p:pic>
      <p:cxnSp>
        <p:nvCxnSpPr>
          <p:cNvPr id="9" name="Straight Connector 8"/>
          <p:cNvCxnSpPr/>
          <p:nvPr/>
        </p:nvCxnSpPr>
        <p:spPr bwMode="auto">
          <a:xfrm>
            <a:off x="1219200" y="3962400"/>
            <a:ext cx="33528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sp>
        <p:nvSpPr>
          <p:cNvPr id="14" name="Oval 13"/>
          <p:cNvSpPr/>
          <p:nvPr/>
        </p:nvSpPr>
        <p:spPr bwMode="auto">
          <a:xfrm>
            <a:off x="1428344" y="3973748"/>
            <a:ext cx="4210455" cy="293451"/>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pic>
        <p:nvPicPr>
          <p:cNvPr id="1027" name="Picture 3"/>
          <p:cNvPicPr>
            <a:picLocks noChangeAspect="1" noChangeArrowheads="1"/>
          </p:cNvPicPr>
          <p:nvPr/>
        </p:nvPicPr>
        <p:blipFill>
          <a:blip r:embed="rId4"/>
          <a:srcRect/>
          <a:stretch>
            <a:fillRect/>
          </a:stretch>
        </p:blipFill>
        <p:spPr bwMode="auto">
          <a:xfrm>
            <a:off x="3296949" y="3048000"/>
            <a:ext cx="5847051" cy="3540416"/>
          </a:xfrm>
          <a:prstGeom prst="rect">
            <a:avLst/>
          </a:prstGeom>
          <a:noFill/>
          <a:ln w="9525">
            <a:noFill/>
            <a:miter lim="800000"/>
            <a:headEnd/>
            <a:tailEnd/>
          </a:ln>
        </p:spPr>
      </p:pic>
      <p:pic>
        <p:nvPicPr>
          <p:cNvPr id="4" name="Picture 3" descr="HWHoleCalloutTool.bmp"/>
          <p:cNvPicPr>
            <a:picLocks noChangeAspect="1"/>
          </p:cNvPicPr>
          <p:nvPr/>
        </p:nvPicPr>
        <p:blipFill>
          <a:blip r:embed="rId5"/>
          <a:srcRect/>
          <a:stretch>
            <a:fillRect/>
          </a:stretch>
        </p:blipFill>
        <p:spPr bwMode="auto">
          <a:xfrm>
            <a:off x="7134225" y="1219200"/>
            <a:ext cx="1871663" cy="810639"/>
          </a:xfrm>
          <a:prstGeom prst="rect">
            <a:avLst/>
          </a:prstGeom>
          <a:noFill/>
          <a:ln w="9525">
            <a:noFill/>
            <a:miter lim="800000"/>
            <a:headEnd/>
            <a:tailEnd/>
          </a:ln>
        </p:spPr>
      </p:pic>
      <p:sp>
        <p:nvSpPr>
          <p:cNvPr id="19459" name="Title 1"/>
          <p:cNvSpPr>
            <a:spLocks noGrp="1"/>
          </p:cNvSpPr>
          <p:nvPr>
            <p:ph type="title"/>
          </p:nvPr>
        </p:nvSpPr>
        <p:spPr/>
        <p:txBody>
          <a:bodyPr/>
          <a:lstStyle/>
          <a:p>
            <a:r>
              <a:rPr lang="en-US" sz="2400" dirty="0" smtClean="0"/>
              <a:t>Customizing the calloutformat.txt file</a:t>
            </a:r>
          </a:p>
        </p:txBody>
      </p:sp>
      <p:sp>
        <p:nvSpPr>
          <p:cNvPr id="7" name="Right Arrow 6"/>
          <p:cNvSpPr/>
          <p:nvPr/>
        </p:nvSpPr>
        <p:spPr>
          <a:xfrm>
            <a:off x="2438400" y="5943600"/>
            <a:ext cx="977900" cy="58102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sp>
        <p:nvSpPr>
          <p:cNvPr id="3" name="Content Placeholder 2"/>
          <p:cNvSpPr>
            <a:spLocks noGrp="1"/>
          </p:cNvSpPr>
          <p:nvPr>
            <p:ph idx="1"/>
          </p:nvPr>
        </p:nvSpPr>
        <p:spPr>
          <a:xfrm>
            <a:off x="228600" y="838200"/>
            <a:ext cx="8229600" cy="3840163"/>
          </a:xfrm>
        </p:spPr>
        <p:txBody>
          <a:bodyPr>
            <a:normAutofit/>
          </a:bodyPr>
          <a:lstStyle/>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The information in the callout on a drawing can be customized to fit your needs.</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Within a desired standard of calloutformat.txt:</a:t>
            </a:r>
          </a:p>
          <a:p>
            <a:pPr lvl="1">
              <a:buClrTx/>
              <a:buFont typeface="Arial" pitchFamily="34" charset="0"/>
              <a:buChar char="•"/>
              <a:defRPr/>
            </a:pPr>
            <a:r>
              <a:rPr lang="en-US" sz="1800" dirty="0" smtClean="0">
                <a:solidFill>
                  <a:schemeClr val="tx1">
                    <a:lumMod val="65000"/>
                    <a:lumOff val="35000"/>
                  </a:schemeClr>
                </a:solidFill>
              </a:rPr>
              <a:t>Each possible combination of conditions has a callout defined</a:t>
            </a:r>
          </a:p>
          <a:p>
            <a:pPr lvl="1">
              <a:buClrTx/>
              <a:buFont typeface="Arial" pitchFamily="34" charset="0"/>
              <a:buChar char="•"/>
              <a:defRPr/>
            </a:pPr>
            <a:r>
              <a:rPr lang="en-US" dirty="0" smtClean="0">
                <a:solidFill>
                  <a:schemeClr val="tx1">
                    <a:lumMod val="65000"/>
                    <a:lumOff val="35000"/>
                  </a:schemeClr>
                </a:solidFill>
              </a:rPr>
              <a:t>Entries are “TYPE-END CONDITION(options)=SYMBOLS and &lt;hw-variables&gt;;\</a:t>
            </a:r>
          </a:p>
          <a:p>
            <a:pPr lvl="1">
              <a:buClrTx/>
              <a:buFont typeface="Arial" pitchFamily="34" charset="0"/>
              <a:buChar char="•"/>
              <a:defRPr/>
            </a:pPr>
            <a:r>
              <a:rPr lang="en-US" dirty="0" smtClean="0">
                <a:solidFill>
                  <a:schemeClr val="tx1">
                    <a:lumMod val="65000"/>
                    <a:lumOff val="35000"/>
                  </a:schemeClr>
                </a:solidFill>
              </a:rPr>
              <a:t>Example below shows removing the drill diameter specification for taps.</a:t>
            </a:r>
            <a:endParaRPr lang="en-US" sz="1800" dirty="0" smtClean="0">
              <a:solidFill>
                <a:schemeClr val="tx1">
                  <a:lumMod val="65000"/>
                  <a:lumOff val="35000"/>
                </a:schemeClr>
              </a:solidFill>
            </a:endParaRPr>
          </a:p>
        </p:txBody>
      </p:sp>
      <p:sp>
        <p:nvSpPr>
          <p:cNvPr id="15" name="Oval 14"/>
          <p:cNvSpPr/>
          <p:nvPr/>
        </p:nvSpPr>
        <p:spPr bwMode="auto">
          <a:xfrm>
            <a:off x="4267200" y="3733800"/>
            <a:ext cx="4648200" cy="369651"/>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17" name="Oval 16"/>
          <p:cNvSpPr/>
          <p:nvPr/>
        </p:nvSpPr>
        <p:spPr bwMode="auto">
          <a:xfrm>
            <a:off x="1981200" y="2057400"/>
            <a:ext cx="914401" cy="38100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18" name="Oval 17"/>
          <p:cNvSpPr/>
          <p:nvPr/>
        </p:nvSpPr>
        <p:spPr bwMode="auto">
          <a:xfrm>
            <a:off x="2743200" y="2057400"/>
            <a:ext cx="2057400" cy="38100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19" name="Oval 18"/>
          <p:cNvSpPr/>
          <p:nvPr/>
        </p:nvSpPr>
        <p:spPr bwMode="auto">
          <a:xfrm>
            <a:off x="4572000" y="2057400"/>
            <a:ext cx="1066800" cy="38100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20" name="Oval 19"/>
          <p:cNvSpPr/>
          <p:nvPr/>
        </p:nvSpPr>
        <p:spPr bwMode="auto">
          <a:xfrm>
            <a:off x="152399" y="3886200"/>
            <a:ext cx="304801" cy="15240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21" name="Oval 20"/>
          <p:cNvSpPr/>
          <p:nvPr/>
        </p:nvSpPr>
        <p:spPr bwMode="auto">
          <a:xfrm>
            <a:off x="381000" y="3886200"/>
            <a:ext cx="457200" cy="15240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22" name="Oval 21"/>
          <p:cNvSpPr/>
          <p:nvPr/>
        </p:nvSpPr>
        <p:spPr bwMode="auto">
          <a:xfrm>
            <a:off x="741394" y="3886200"/>
            <a:ext cx="381000" cy="15240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20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20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20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2000"/>
                                        <p:tgtEl>
                                          <p:spTgt spid="21"/>
                                        </p:tgtEl>
                                      </p:cBhvr>
                                    </p:animEffect>
                                  </p:childTnLst>
                                </p:cTn>
                              </p:par>
                              <p:par>
                                <p:cTn id="42" presetID="10" presetClass="exit" presetSubtype="0" fill="hold" grpId="1" nodeType="withEffect">
                                  <p:stCondLst>
                                    <p:cond delay="0"/>
                                  </p:stCondLst>
                                  <p:childTnLst>
                                    <p:animEffect transition="out" filter="fade">
                                      <p:cBhvr>
                                        <p:cTn id="43" dur="2000"/>
                                        <p:tgtEl>
                                          <p:spTgt spid="17"/>
                                        </p:tgtEl>
                                      </p:cBhvr>
                                    </p:animEffect>
                                    <p:set>
                                      <p:cBhvr>
                                        <p:cTn id="44" dur="1" fill="hold">
                                          <p:stCondLst>
                                            <p:cond delay="1999"/>
                                          </p:stCondLst>
                                        </p:cTn>
                                        <p:tgtEl>
                                          <p:spTgt spid="17"/>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2000"/>
                                        <p:tgtEl>
                                          <p:spTgt spid="20"/>
                                        </p:tgtEl>
                                      </p:cBhvr>
                                    </p:animEffect>
                                    <p:set>
                                      <p:cBhvr>
                                        <p:cTn id="47" dur="1" fill="hold">
                                          <p:stCondLst>
                                            <p:cond delay="1999"/>
                                          </p:stCondLst>
                                        </p:cTn>
                                        <p:tgtEl>
                                          <p:spTgt spid="20"/>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2000"/>
                                        <p:tgtEl>
                                          <p:spTgt spid="1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2000"/>
                                        <p:tgtEl>
                                          <p:spTgt spid="22"/>
                                        </p:tgtEl>
                                      </p:cBhvr>
                                    </p:animEffect>
                                  </p:childTnLst>
                                </p:cTn>
                              </p:par>
                              <p:par>
                                <p:cTn id="56" presetID="10" presetClass="exit" presetSubtype="0" fill="hold" grpId="1" nodeType="withEffect">
                                  <p:stCondLst>
                                    <p:cond delay="0"/>
                                  </p:stCondLst>
                                  <p:childTnLst>
                                    <p:animEffect transition="out" filter="fade">
                                      <p:cBhvr>
                                        <p:cTn id="57" dur="2000"/>
                                        <p:tgtEl>
                                          <p:spTgt spid="21"/>
                                        </p:tgtEl>
                                      </p:cBhvr>
                                    </p:animEffect>
                                    <p:set>
                                      <p:cBhvr>
                                        <p:cTn id="58" dur="1" fill="hold">
                                          <p:stCondLst>
                                            <p:cond delay="1999"/>
                                          </p:stCondLst>
                                        </p:cTn>
                                        <p:tgtEl>
                                          <p:spTgt spid="21"/>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2000"/>
                                        <p:tgtEl>
                                          <p:spTgt spid="18"/>
                                        </p:tgtEl>
                                      </p:cBhvr>
                                    </p:animEffect>
                                    <p:set>
                                      <p:cBhvr>
                                        <p:cTn id="61" dur="1" fill="hold">
                                          <p:stCondLst>
                                            <p:cond delay="1999"/>
                                          </p:stCondLst>
                                        </p:cTn>
                                        <p:tgtEl>
                                          <p:spTgt spid="18"/>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3">
                                            <p:txEl>
                                              <p:pRg st="4" end="4"/>
                                            </p:txEl>
                                          </p:spTgt>
                                        </p:tgtEl>
                                        <p:attrNameLst>
                                          <p:attrName>style.visibility</p:attrName>
                                        </p:attrNameLst>
                                      </p:cBhvr>
                                      <p:to>
                                        <p:strVal val="visible"/>
                                      </p:to>
                                    </p:set>
                                    <p:animEffect transition="in" filter="fade">
                                      <p:cBhvr>
                                        <p:cTn id="66" dur="1000"/>
                                        <p:tgtEl>
                                          <p:spTgt spid="3">
                                            <p:txEl>
                                              <p:pRg st="4" end="4"/>
                                            </p:txEl>
                                          </p:spTgt>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1000"/>
                                        <p:tgtEl>
                                          <p:spTgt spid="7"/>
                                        </p:tgtEl>
                                      </p:cBhvr>
                                    </p:animEffect>
                                  </p:childTnLst>
                                </p:cTn>
                              </p:par>
                              <p:par>
                                <p:cTn id="70" presetID="10" presetClass="exit" presetSubtype="0" fill="hold" grpId="1" nodeType="withEffect">
                                  <p:stCondLst>
                                    <p:cond delay="0"/>
                                  </p:stCondLst>
                                  <p:childTnLst>
                                    <p:animEffect transition="out" filter="fade">
                                      <p:cBhvr>
                                        <p:cTn id="71" dur="2000"/>
                                        <p:tgtEl>
                                          <p:spTgt spid="22"/>
                                        </p:tgtEl>
                                      </p:cBhvr>
                                    </p:animEffect>
                                    <p:set>
                                      <p:cBhvr>
                                        <p:cTn id="72" dur="1" fill="hold">
                                          <p:stCondLst>
                                            <p:cond delay="1999"/>
                                          </p:stCondLst>
                                        </p:cTn>
                                        <p:tgtEl>
                                          <p:spTgt spid="22"/>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2000"/>
                                        <p:tgtEl>
                                          <p:spTgt spid="19"/>
                                        </p:tgtEl>
                                      </p:cBhvr>
                                    </p:animEffect>
                                    <p:set>
                                      <p:cBhvr>
                                        <p:cTn id="75" dur="1" fill="hold">
                                          <p:stCondLst>
                                            <p:cond delay="1999"/>
                                          </p:stCondLst>
                                        </p:cTn>
                                        <p:tgtEl>
                                          <p:spTgt spid="19"/>
                                        </p:tgtEl>
                                        <p:attrNameLst>
                                          <p:attrName>style.visibility</p:attrName>
                                        </p:attrNameLst>
                                      </p:cBhvr>
                                      <p:to>
                                        <p:strVal val="hidden"/>
                                      </p:to>
                                    </p:set>
                                  </p:childTnLst>
                                </p:cTn>
                              </p:par>
                              <p:par>
                                <p:cTn id="76" presetID="10" presetClass="entr" presetSubtype="0" fill="hold"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fade">
                                      <p:cBhvr>
                                        <p:cTn id="78" dur="2000"/>
                                        <p:tgtEl>
                                          <p:spTgt spid="9"/>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fade">
                                      <p:cBhvr>
                                        <p:cTn id="81" dur="2000"/>
                                        <p:tgtEl>
                                          <p:spTgt spid="14"/>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1027"/>
                                        </p:tgtEl>
                                        <p:attrNameLst>
                                          <p:attrName>style.visibility</p:attrName>
                                        </p:attrNameLst>
                                      </p:cBhvr>
                                      <p:to>
                                        <p:strVal val="visible"/>
                                      </p:to>
                                    </p:set>
                                    <p:animEffect transition="in" filter="fade">
                                      <p:cBhvr>
                                        <p:cTn id="86" dur="2000"/>
                                        <p:tgtEl>
                                          <p:spTgt spid="1027"/>
                                        </p:tgtEl>
                                      </p:cBhvr>
                                    </p:animEffect>
                                  </p:childTnLst>
                                </p:cTn>
                              </p:par>
                              <p:par>
                                <p:cTn id="87" presetID="10" presetClass="exit" presetSubtype="0" fill="hold" grpId="0" nodeType="withEffect">
                                  <p:stCondLst>
                                    <p:cond delay="0"/>
                                  </p:stCondLst>
                                  <p:childTnLst>
                                    <p:animEffect transition="out" filter="fade">
                                      <p:cBhvr>
                                        <p:cTn id="88" dur="2000"/>
                                        <p:tgtEl>
                                          <p:spTgt spid="14"/>
                                        </p:tgtEl>
                                      </p:cBhvr>
                                    </p:animEffect>
                                    <p:set>
                                      <p:cBhvr>
                                        <p:cTn id="89" dur="1" fill="hold">
                                          <p:stCondLst>
                                            <p:cond delay="1999"/>
                                          </p:stCondLst>
                                        </p:cTn>
                                        <p:tgtEl>
                                          <p:spTgt spid="14"/>
                                        </p:tgtEl>
                                        <p:attrNameLst>
                                          <p:attrName>style.visibility</p:attrName>
                                        </p:attrNameLst>
                                      </p:cBhvr>
                                      <p:to>
                                        <p:strVal val="hidden"/>
                                      </p:to>
                                    </p:set>
                                  </p:childTnLst>
                                </p:cTn>
                              </p:par>
                              <p:par>
                                <p:cTn id="90" presetID="10" presetClass="entr" presetSubtype="0" fill="hold" grpId="0" nodeType="with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2000"/>
                                        <p:tgtEl>
                                          <p:spTgt spid="15"/>
                                        </p:tgtEl>
                                      </p:cBhvr>
                                    </p:animEffect>
                                  </p:childTnLst>
                                </p:cTn>
                              </p:par>
                              <p:par>
                                <p:cTn id="93" presetID="10" presetClass="exit" presetSubtype="0" fill="hold" nodeType="withEffect">
                                  <p:stCondLst>
                                    <p:cond delay="0"/>
                                  </p:stCondLst>
                                  <p:childTnLst>
                                    <p:animEffect transition="out" filter="fade">
                                      <p:cBhvr>
                                        <p:cTn id="94" dur="2000"/>
                                        <p:tgtEl>
                                          <p:spTgt spid="9"/>
                                        </p:tgtEl>
                                      </p:cBhvr>
                                    </p:animEffect>
                                    <p:set>
                                      <p:cBhvr>
                                        <p:cTn id="95"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7" grpId="0" animBg="1"/>
      <p:bldP spid="3" grpId="0" uiExpand="1" build="p"/>
      <p:bldP spid="15" grpId="0" animBg="1"/>
      <p:bldP spid="17" grpId="0" uiExpand="1" animBg="1"/>
      <p:bldP spid="17" grpId="1" uiExpand="1" animBg="1"/>
      <p:bldP spid="18" grpId="0" uiExpand="1" animBg="1"/>
      <p:bldP spid="18" grpId="1" uiExpand="1" animBg="1"/>
      <p:bldP spid="19" grpId="0" uiExpand="1" animBg="1"/>
      <p:bldP spid="19" grpId="1" animBg="1"/>
      <p:bldP spid="20" grpId="0" uiExpand="1" animBg="1"/>
      <p:bldP spid="20" grpId="1" uiExpand="1" animBg="1"/>
      <p:bldP spid="21" grpId="0" uiExpand="1" animBg="1"/>
      <p:bldP spid="21" grpId="1" uiExpand="1" animBg="1"/>
      <p:bldP spid="22" grpId="0" uiExpand="1" animBg="1"/>
      <p:bldP spid="22"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00_2363.jpg"/>
          <p:cNvPicPr>
            <a:picLocks noGrp="1" noChangeAspect="1"/>
          </p:cNvPicPr>
          <p:nvPr>
            <p:ph idx="1"/>
          </p:nvPr>
        </p:nvPicPr>
        <p:blipFill>
          <a:blip r:embed="rId2"/>
          <a:stretch>
            <a:fillRect/>
          </a:stretch>
        </p:blipFill>
        <p:spPr>
          <a:xfrm>
            <a:off x="0" y="0"/>
            <a:ext cx="9144000" cy="6858000"/>
          </a:xfr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WNewSizeWarn.bmp"/>
          <p:cNvPicPr>
            <a:picLocks noChangeAspect="1"/>
          </p:cNvPicPr>
          <p:nvPr/>
        </p:nvPicPr>
        <p:blipFill>
          <a:blip r:embed="rId3"/>
          <a:srcRect/>
          <a:stretch>
            <a:fillRect/>
          </a:stretch>
        </p:blipFill>
        <p:spPr bwMode="auto">
          <a:xfrm>
            <a:off x="1143000" y="4724400"/>
            <a:ext cx="4467225" cy="1851025"/>
          </a:xfrm>
          <a:prstGeom prst="rect">
            <a:avLst/>
          </a:prstGeom>
          <a:noFill/>
          <a:ln w="9525">
            <a:noFill/>
            <a:miter lim="800000"/>
            <a:headEnd/>
            <a:tailEnd/>
          </a:ln>
        </p:spPr>
      </p:pic>
      <p:sp>
        <p:nvSpPr>
          <p:cNvPr id="20483" name="Title 1"/>
          <p:cNvSpPr>
            <a:spLocks noGrp="1"/>
          </p:cNvSpPr>
          <p:nvPr>
            <p:ph type="title"/>
          </p:nvPr>
        </p:nvSpPr>
        <p:spPr>
          <a:xfrm>
            <a:off x="301752" y="155448"/>
            <a:ext cx="6858000" cy="612648"/>
          </a:xfrm>
        </p:spPr>
        <p:txBody>
          <a:bodyPr/>
          <a:lstStyle/>
          <a:p>
            <a:r>
              <a:rPr lang="en-US" sz="2400" smtClean="0"/>
              <a:t>Add a New Hole Size to a Custom Standard</a:t>
            </a:r>
          </a:p>
        </p:txBody>
      </p:sp>
      <p:pic>
        <p:nvPicPr>
          <p:cNvPr id="4" name="Picture 3" descr="HWNewTapSize.bmp"/>
          <p:cNvPicPr>
            <a:picLocks noChangeAspect="1"/>
          </p:cNvPicPr>
          <p:nvPr/>
        </p:nvPicPr>
        <p:blipFill>
          <a:blip r:embed="rId4"/>
          <a:srcRect/>
          <a:stretch>
            <a:fillRect/>
          </a:stretch>
        </p:blipFill>
        <p:spPr bwMode="auto">
          <a:xfrm>
            <a:off x="39688" y="3338513"/>
            <a:ext cx="7523162" cy="3138487"/>
          </a:xfrm>
          <a:prstGeom prst="rect">
            <a:avLst/>
          </a:prstGeom>
          <a:noFill/>
          <a:ln w="9525">
            <a:noFill/>
            <a:miter lim="800000"/>
            <a:headEnd/>
            <a:tailEnd/>
          </a:ln>
        </p:spPr>
      </p:pic>
      <p:sp>
        <p:nvSpPr>
          <p:cNvPr id="3" name="Content Placeholder 2"/>
          <p:cNvSpPr>
            <a:spLocks noGrp="1"/>
          </p:cNvSpPr>
          <p:nvPr>
            <p:ph idx="1"/>
          </p:nvPr>
        </p:nvSpPr>
        <p:spPr>
          <a:xfrm>
            <a:off x="152400" y="1066800"/>
            <a:ext cx="7086600" cy="2835275"/>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Example:  “Example Inch” std needs a 1-32 UNS tap feature added: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the straight tap data table in the “Example Inch” standard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Enter new size, pitch and diameter in dialog </a:t>
            </a:r>
            <a:endParaRPr lang="en-US" sz="1800" dirty="0">
              <a:solidFill>
                <a:schemeClr val="tx1">
                  <a:lumMod val="65000"/>
                  <a:lumOff val="35000"/>
                </a:schemeClr>
              </a:solidFill>
              <a:cs typeface="Arial" pitchFamily="34" charset="0"/>
            </a:endParaRPr>
          </a:p>
        </p:txBody>
      </p:sp>
      <p:sp>
        <p:nvSpPr>
          <p:cNvPr id="5" name="Right Arrow 4"/>
          <p:cNvSpPr/>
          <p:nvPr/>
        </p:nvSpPr>
        <p:spPr>
          <a:xfrm>
            <a:off x="5486400" y="3505200"/>
            <a:ext cx="977900" cy="58102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7" name="Picture 6" descr="HWNewDataInTable.bmp"/>
          <p:cNvPicPr>
            <a:picLocks noChangeAspect="1"/>
          </p:cNvPicPr>
          <p:nvPr/>
        </p:nvPicPr>
        <p:blipFill>
          <a:blip r:embed="rId5"/>
          <a:srcRect/>
          <a:stretch>
            <a:fillRect/>
          </a:stretch>
        </p:blipFill>
        <p:spPr bwMode="auto">
          <a:xfrm>
            <a:off x="6470650" y="2438400"/>
            <a:ext cx="2673350" cy="3544888"/>
          </a:xfrm>
          <a:prstGeom prst="rect">
            <a:avLst/>
          </a:prstGeom>
          <a:noFill/>
          <a:ln w="9525">
            <a:noFill/>
            <a:miter lim="800000"/>
            <a:headEnd/>
            <a:tailEnd/>
          </a:ln>
        </p:spPr>
      </p:pic>
      <p:sp>
        <p:nvSpPr>
          <p:cNvPr id="8" name="Oval 7"/>
          <p:cNvSpPr>
            <a:spLocks noChangeArrowheads="1"/>
          </p:cNvSpPr>
          <p:nvPr/>
        </p:nvSpPr>
        <p:spPr bwMode="auto">
          <a:xfrm>
            <a:off x="304800" y="3733800"/>
            <a:ext cx="12192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9" name="Oval 8"/>
          <p:cNvSpPr>
            <a:spLocks noChangeArrowheads="1"/>
          </p:cNvSpPr>
          <p:nvPr/>
        </p:nvSpPr>
        <p:spPr bwMode="auto">
          <a:xfrm>
            <a:off x="381000" y="4267200"/>
            <a:ext cx="13716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0" name="Oval 9"/>
          <p:cNvSpPr>
            <a:spLocks noChangeArrowheads="1"/>
          </p:cNvSpPr>
          <p:nvPr/>
        </p:nvSpPr>
        <p:spPr bwMode="auto">
          <a:xfrm>
            <a:off x="457200" y="4800600"/>
            <a:ext cx="13716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1" name="Oval 10"/>
          <p:cNvSpPr>
            <a:spLocks noChangeArrowheads="1"/>
          </p:cNvSpPr>
          <p:nvPr/>
        </p:nvSpPr>
        <p:spPr bwMode="auto">
          <a:xfrm>
            <a:off x="533400" y="5105400"/>
            <a:ext cx="13716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2" name="Oval 11"/>
          <p:cNvSpPr>
            <a:spLocks noChangeArrowheads="1"/>
          </p:cNvSpPr>
          <p:nvPr/>
        </p:nvSpPr>
        <p:spPr bwMode="auto">
          <a:xfrm>
            <a:off x="4800600" y="4343400"/>
            <a:ext cx="457200" cy="3048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pic>
        <p:nvPicPr>
          <p:cNvPr id="13" name="Picture 12" descr="AddNewRowDialogNewData.JPG"/>
          <p:cNvPicPr>
            <a:picLocks noChangeAspect="1"/>
          </p:cNvPicPr>
          <p:nvPr/>
        </p:nvPicPr>
        <p:blipFill>
          <a:blip r:embed="rId6"/>
          <a:srcRect/>
          <a:stretch>
            <a:fillRect/>
          </a:stretch>
        </p:blipFill>
        <p:spPr bwMode="auto">
          <a:xfrm>
            <a:off x="5638800" y="4114800"/>
            <a:ext cx="2838450" cy="1600200"/>
          </a:xfrm>
          <a:prstGeom prst="rect">
            <a:avLst/>
          </a:prstGeom>
          <a:noFill/>
          <a:ln w="9525">
            <a:noFill/>
            <a:miter lim="800000"/>
            <a:headEnd/>
            <a:tailEnd/>
          </a:ln>
        </p:spPr>
      </p:pic>
      <p:sp>
        <p:nvSpPr>
          <p:cNvPr id="14" name="Oval 13"/>
          <p:cNvSpPr>
            <a:spLocks noChangeArrowheads="1"/>
          </p:cNvSpPr>
          <p:nvPr/>
        </p:nvSpPr>
        <p:spPr bwMode="auto">
          <a:xfrm>
            <a:off x="2438400" y="4648200"/>
            <a:ext cx="9144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1000"/>
                            </p:stCondLst>
                            <p:childTnLst>
                              <p:par>
                                <p:cTn id="17" presetID="10" presetClass="entr" presetSubtype="0" fill="hold" grpId="0" nodeType="after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par>
                          <p:cTn id="20" fill="hold">
                            <p:stCondLst>
                              <p:cond delay="2500"/>
                            </p:stCondLst>
                            <p:childTnLst>
                              <p:par>
                                <p:cTn id="21" presetID="10" presetClass="entr" presetSubtype="0" fill="hold" grpId="0" nodeType="after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par>
                          <p:cTn id="24" fill="hold">
                            <p:stCondLst>
                              <p:cond delay="4000"/>
                            </p:stCondLst>
                            <p:childTnLst>
                              <p:par>
                                <p:cTn id="25" presetID="10" presetClass="entr" presetSubtype="0" fill="hold" grpId="0" nodeType="afterEffect">
                                  <p:stCondLst>
                                    <p:cond delay="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cTn>
                              </p:par>
                            </p:childTnLst>
                          </p:cTn>
                        </p:par>
                        <p:par>
                          <p:cTn id="28" fill="hold">
                            <p:stCondLst>
                              <p:cond delay="5500"/>
                            </p:stCondLst>
                            <p:childTnLst>
                              <p:par>
                                <p:cTn id="29" presetID="10" presetClass="entr" presetSubtype="0" fill="hold" grpId="0" nodeType="afterEffect">
                                  <p:stCondLst>
                                    <p:cond delay="5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childTnLst>
                          </p:cTn>
                        </p:par>
                        <p:par>
                          <p:cTn id="32" fill="hold">
                            <p:stCondLst>
                              <p:cond delay="7000"/>
                            </p:stCondLst>
                            <p:childTnLst>
                              <p:par>
                                <p:cTn id="33" presetID="10" presetClass="entr" presetSubtype="0" fill="hold" grpId="0" nodeType="afterEffect">
                                  <p:stCondLst>
                                    <p:cond delay="5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childTnLst>
                                </p:cTn>
                              </p:par>
                            </p:childTnLst>
                          </p:cTn>
                        </p:par>
                        <p:par>
                          <p:cTn id="36" fill="hold">
                            <p:stCondLst>
                              <p:cond delay="8500"/>
                            </p:stCondLst>
                            <p:childTnLst>
                              <p:par>
                                <p:cTn id="37" presetID="10" presetClass="entr" presetSubtype="0" fill="hold" grpId="0" nodeType="afterEffect">
                                  <p:stCondLst>
                                    <p:cond delay="5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
                                            <p:txEl>
                                              <p:pRg st="2" end="2"/>
                                            </p:txEl>
                                          </p:spTgt>
                                        </p:tgtEl>
                                        <p:attrNameLst>
                                          <p:attrName>style.visibility</p:attrName>
                                        </p:attrNameLst>
                                      </p:cBhvr>
                                      <p:to>
                                        <p:strVal val="visible"/>
                                      </p:to>
                                    </p:set>
                                    <p:animEffect transition="in" filter="fade">
                                      <p:cBhvr>
                                        <p:cTn id="44" dur="1000"/>
                                        <p:tgtEl>
                                          <p:spTgt spid="3">
                                            <p:txEl>
                                              <p:pRg st="2" end="2"/>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1000"/>
                                        <p:tgtEl>
                                          <p:spTgt spid="5"/>
                                        </p:tgtEl>
                                      </p:cBhvr>
                                    </p:animEffect>
                                  </p:childTnLst>
                                </p:cTn>
                              </p:par>
                              <p:par>
                                <p:cTn id="48" presetID="10" presetClass="exit" presetSubtype="0" fill="hold" grpId="1" nodeType="withEffect">
                                  <p:stCondLst>
                                    <p:cond delay="2000"/>
                                  </p:stCondLst>
                                  <p:childTnLst>
                                    <p:animEffect transition="out" filter="fade">
                                      <p:cBhvr>
                                        <p:cTn id="49" dur="1000"/>
                                        <p:tgtEl>
                                          <p:spTgt spid="8"/>
                                        </p:tgtEl>
                                      </p:cBhvr>
                                    </p:animEffect>
                                    <p:set>
                                      <p:cBhvr>
                                        <p:cTn id="50" dur="1" fill="hold">
                                          <p:stCondLst>
                                            <p:cond delay="999"/>
                                          </p:stCondLst>
                                        </p:cTn>
                                        <p:tgtEl>
                                          <p:spTgt spid="8"/>
                                        </p:tgtEl>
                                        <p:attrNameLst>
                                          <p:attrName>style.visibility</p:attrName>
                                        </p:attrNameLst>
                                      </p:cBhvr>
                                      <p:to>
                                        <p:strVal val="hidden"/>
                                      </p:to>
                                    </p:set>
                                  </p:childTnLst>
                                </p:cTn>
                              </p:par>
                              <p:par>
                                <p:cTn id="51" presetID="10" presetClass="exit" presetSubtype="0" fill="hold" grpId="1" nodeType="withEffect">
                                  <p:stCondLst>
                                    <p:cond delay="2000"/>
                                  </p:stCondLst>
                                  <p:childTnLst>
                                    <p:animEffect transition="out" filter="fade">
                                      <p:cBhvr>
                                        <p:cTn id="52" dur="1000"/>
                                        <p:tgtEl>
                                          <p:spTgt spid="9"/>
                                        </p:tgtEl>
                                      </p:cBhvr>
                                    </p:animEffect>
                                    <p:set>
                                      <p:cBhvr>
                                        <p:cTn id="53" dur="1" fill="hold">
                                          <p:stCondLst>
                                            <p:cond delay="999"/>
                                          </p:stCondLst>
                                        </p:cTn>
                                        <p:tgtEl>
                                          <p:spTgt spid="9"/>
                                        </p:tgtEl>
                                        <p:attrNameLst>
                                          <p:attrName>style.visibility</p:attrName>
                                        </p:attrNameLst>
                                      </p:cBhvr>
                                      <p:to>
                                        <p:strVal val="hidden"/>
                                      </p:to>
                                    </p:set>
                                  </p:childTnLst>
                                </p:cTn>
                              </p:par>
                              <p:par>
                                <p:cTn id="54" presetID="10" presetClass="exit" presetSubtype="0" fill="hold" grpId="1" nodeType="withEffect">
                                  <p:stCondLst>
                                    <p:cond delay="2000"/>
                                  </p:stCondLst>
                                  <p:childTnLst>
                                    <p:animEffect transition="out" filter="fade">
                                      <p:cBhvr>
                                        <p:cTn id="55" dur="1000"/>
                                        <p:tgtEl>
                                          <p:spTgt spid="10"/>
                                        </p:tgtEl>
                                      </p:cBhvr>
                                    </p:animEffect>
                                    <p:set>
                                      <p:cBhvr>
                                        <p:cTn id="56" dur="1" fill="hold">
                                          <p:stCondLst>
                                            <p:cond delay="999"/>
                                          </p:stCondLst>
                                        </p:cTn>
                                        <p:tgtEl>
                                          <p:spTgt spid="10"/>
                                        </p:tgtEl>
                                        <p:attrNameLst>
                                          <p:attrName>style.visibility</p:attrName>
                                        </p:attrNameLst>
                                      </p:cBhvr>
                                      <p:to>
                                        <p:strVal val="hidden"/>
                                      </p:to>
                                    </p:set>
                                  </p:childTnLst>
                                </p:cTn>
                              </p:par>
                              <p:par>
                                <p:cTn id="57" presetID="10" presetClass="exit" presetSubtype="0" fill="hold" grpId="1" nodeType="withEffect">
                                  <p:stCondLst>
                                    <p:cond delay="2000"/>
                                  </p:stCondLst>
                                  <p:childTnLst>
                                    <p:animEffect transition="out" filter="fade">
                                      <p:cBhvr>
                                        <p:cTn id="58" dur="1000"/>
                                        <p:tgtEl>
                                          <p:spTgt spid="11"/>
                                        </p:tgtEl>
                                      </p:cBhvr>
                                    </p:animEffect>
                                    <p:set>
                                      <p:cBhvr>
                                        <p:cTn id="59" dur="1" fill="hold">
                                          <p:stCondLst>
                                            <p:cond delay="999"/>
                                          </p:stCondLst>
                                        </p:cTn>
                                        <p:tgtEl>
                                          <p:spTgt spid="11"/>
                                        </p:tgtEl>
                                        <p:attrNameLst>
                                          <p:attrName>style.visibility</p:attrName>
                                        </p:attrNameLst>
                                      </p:cBhvr>
                                      <p:to>
                                        <p:strVal val="hidden"/>
                                      </p:to>
                                    </p:set>
                                  </p:childTnLst>
                                </p:cTn>
                              </p:par>
                              <p:par>
                                <p:cTn id="60" presetID="10" presetClass="exit" presetSubtype="0" fill="hold" grpId="1" nodeType="withEffect">
                                  <p:stCondLst>
                                    <p:cond delay="2000"/>
                                  </p:stCondLst>
                                  <p:childTnLst>
                                    <p:animEffect transition="out" filter="fade">
                                      <p:cBhvr>
                                        <p:cTn id="61" dur="1000"/>
                                        <p:tgtEl>
                                          <p:spTgt spid="12"/>
                                        </p:tgtEl>
                                      </p:cBhvr>
                                    </p:animEffect>
                                    <p:set>
                                      <p:cBhvr>
                                        <p:cTn id="62" dur="1" fill="hold">
                                          <p:stCondLst>
                                            <p:cond delay="999"/>
                                          </p:stCondLst>
                                        </p:cTn>
                                        <p:tgtEl>
                                          <p:spTgt spid="12"/>
                                        </p:tgtEl>
                                        <p:attrNameLst>
                                          <p:attrName>style.visibility</p:attrName>
                                        </p:attrNameLst>
                                      </p:cBhvr>
                                      <p:to>
                                        <p:strVal val="hidden"/>
                                      </p:to>
                                    </p:set>
                                  </p:childTnLst>
                                </p:cTn>
                              </p:par>
                              <p:par>
                                <p:cTn id="63" presetID="10" presetClass="exit" presetSubtype="0" fill="hold" grpId="1" nodeType="withEffect">
                                  <p:stCondLst>
                                    <p:cond delay="2000"/>
                                  </p:stCondLst>
                                  <p:childTnLst>
                                    <p:animEffect transition="out" filter="fade">
                                      <p:cBhvr>
                                        <p:cTn id="64" dur="1000"/>
                                        <p:tgtEl>
                                          <p:spTgt spid="14"/>
                                        </p:tgtEl>
                                      </p:cBhvr>
                                    </p:animEffect>
                                    <p:set>
                                      <p:cBhvr>
                                        <p:cTn id="65" dur="1" fill="hold">
                                          <p:stCondLst>
                                            <p:cond delay="999"/>
                                          </p:stCondLst>
                                        </p:cTn>
                                        <p:tgtEl>
                                          <p:spTgt spid="14"/>
                                        </p:tgtEl>
                                        <p:attrNameLst>
                                          <p:attrName>style.visibility</p:attrName>
                                        </p:attrNameLst>
                                      </p:cBhvr>
                                      <p:to>
                                        <p:strVal val="hidden"/>
                                      </p:to>
                                    </p:set>
                                  </p:childTnLst>
                                </p:cTn>
                              </p:par>
                              <p:par>
                                <p:cTn id="66" presetID="10" presetClass="entr" presetSubtype="0" fill="hold" nodeType="withEffect">
                                  <p:stCondLst>
                                    <p:cond delay="200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1000"/>
                                        <p:tgtEl>
                                          <p:spTgt spid="7"/>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1000"/>
                                        <p:tgtEl>
                                          <p:spTgt spid="13"/>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6"/>
                                        </p:tgtEl>
                                        <p:attrNameLst>
                                          <p:attrName>style.visibility</p:attrName>
                                        </p:attrNameLst>
                                      </p:cBhvr>
                                      <p:to>
                                        <p:strVal val="visible"/>
                                      </p:to>
                                    </p:set>
                                    <p:animEffect transition="in" filter="fade">
                                      <p:cBhvr>
                                        <p:cTn id="78" dur="1000"/>
                                        <p:tgtEl>
                                          <p:spTgt spid="6"/>
                                        </p:tgtEl>
                                      </p:cBhvr>
                                    </p:animEffect>
                                  </p:childTnLst>
                                </p:cTn>
                              </p:par>
                              <p:par>
                                <p:cTn id="79" presetID="10" presetClass="exit" presetSubtype="0" fill="hold" nodeType="withEffect">
                                  <p:stCondLst>
                                    <p:cond delay="0"/>
                                  </p:stCondLst>
                                  <p:childTnLst>
                                    <p:animEffect transition="out" filter="fade">
                                      <p:cBhvr>
                                        <p:cTn id="80" dur="1000"/>
                                        <p:tgtEl>
                                          <p:spTgt spid="7"/>
                                        </p:tgtEl>
                                      </p:cBhvr>
                                    </p:animEffect>
                                    <p:set>
                                      <p:cBhvr>
                                        <p:cTn id="81" dur="1" fill="hold">
                                          <p:stCondLst>
                                            <p:cond delay="999"/>
                                          </p:stCondLst>
                                        </p:cTn>
                                        <p:tgtEl>
                                          <p:spTgt spid="7"/>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1000"/>
                                        <p:tgtEl>
                                          <p:spTgt spid="5"/>
                                        </p:tgtEl>
                                      </p:cBhvr>
                                    </p:animEffect>
                                    <p:set>
                                      <p:cBhvr>
                                        <p:cTn id="84" dur="1" fill="hold">
                                          <p:stCondLst>
                                            <p:cond delay="999"/>
                                          </p:stCondLst>
                                        </p:cTn>
                                        <p:tgtEl>
                                          <p:spTgt spid="5"/>
                                        </p:tgtEl>
                                        <p:attrNameLst>
                                          <p:attrName>style.visibility</p:attrName>
                                        </p:attrNameLst>
                                      </p:cBhvr>
                                      <p:to>
                                        <p:strVal val="hidden"/>
                                      </p:to>
                                    </p:set>
                                  </p:childTnLst>
                                </p:cTn>
                              </p:par>
                              <p:par>
                                <p:cTn id="85" presetID="10" presetClass="exit" presetSubtype="0" fill="hold" nodeType="withEffect">
                                  <p:stCondLst>
                                    <p:cond delay="0"/>
                                  </p:stCondLst>
                                  <p:childTnLst>
                                    <p:animEffect transition="out" filter="fade">
                                      <p:cBhvr>
                                        <p:cTn id="86" dur="1000"/>
                                        <p:tgtEl>
                                          <p:spTgt spid="4"/>
                                        </p:tgtEl>
                                      </p:cBhvr>
                                    </p:animEffect>
                                    <p:set>
                                      <p:cBhvr>
                                        <p:cTn id="87"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4" grpId="0" animBg="1"/>
      <p:bldP spid="14"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z="2400" smtClean="0"/>
              <a:t>Add a New Hole, continued</a:t>
            </a:r>
          </a:p>
        </p:txBody>
      </p:sp>
      <p:pic>
        <p:nvPicPr>
          <p:cNvPr id="4" name="Picture 3" descr="HWAddThreadData.bmp"/>
          <p:cNvPicPr>
            <a:picLocks noChangeAspect="1"/>
          </p:cNvPicPr>
          <p:nvPr/>
        </p:nvPicPr>
        <p:blipFill>
          <a:blip r:embed="rId3"/>
          <a:srcRect/>
          <a:stretch>
            <a:fillRect/>
          </a:stretch>
        </p:blipFill>
        <p:spPr bwMode="auto">
          <a:xfrm>
            <a:off x="0" y="3995738"/>
            <a:ext cx="9144000" cy="2581275"/>
          </a:xfrm>
          <a:prstGeom prst="rect">
            <a:avLst/>
          </a:prstGeom>
          <a:noFill/>
          <a:ln w="9525">
            <a:noFill/>
            <a:miter lim="800000"/>
            <a:headEnd/>
            <a:tailEnd/>
          </a:ln>
        </p:spPr>
      </p:pic>
      <p:sp>
        <p:nvSpPr>
          <p:cNvPr id="8" name="Oval 7"/>
          <p:cNvSpPr>
            <a:spLocks noChangeArrowheads="1"/>
          </p:cNvSpPr>
          <p:nvPr/>
        </p:nvSpPr>
        <p:spPr bwMode="auto">
          <a:xfrm>
            <a:off x="3429000" y="4724400"/>
            <a:ext cx="3810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5" name="Right Arrow 4"/>
          <p:cNvSpPr/>
          <p:nvPr/>
        </p:nvSpPr>
        <p:spPr>
          <a:xfrm>
            <a:off x="2590800" y="5486400"/>
            <a:ext cx="977900" cy="58102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6" name="Picture 5" descr="HWNewThreadDataAdded.bmp"/>
          <p:cNvPicPr>
            <a:picLocks noChangeAspect="1"/>
          </p:cNvPicPr>
          <p:nvPr/>
        </p:nvPicPr>
        <p:blipFill>
          <a:blip r:embed="rId4"/>
          <a:srcRect/>
          <a:stretch>
            <a:fillRect/>
          </a:stretch>
        </p:blipFill>
        <p:spPr bwMode="auto">
          <a:xfrm>
            <a:off x="3581400" y="3581400"/>
            <a:ext cx="2628900" cy="3014663"/>
          </a:xfrm>
          <a:prstGeom prst="rect">
            <a:avLst/>
          </a:prstGeom>
          <a:noFill/>
          <a:ln w="9525">
            <a:noFill/>
            <a:miter lim="800000"/>
            <a:headEnd/>
            <a:tailEnd/>
          </a:ln>
        </p:spPr>
      </p:pic>
      <p:sp>
        <p:nvSpPr>
          <p:cNvPr id="3" name="Content Placeholder 2"/>
          <p:cNvSpPr>
            <a:spLocks noGrp="1"/>
          </p:cNvSpPr>
          <p:nvPr>
            <p:ph idx="1"/>
          </p:nvPr>
        </p:nvSpPr>
        <p:spPr>
          <a:xfrm>
            <a:off x="228600" y="1143000"/>
            <a:ext cx="8637588" cy="23622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the straight tap “Thread Data” table in the “Example Inch” standard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Enter new size information</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New tap size is ready for use!</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For new tap size of existing bolt size, no new data required in “Screw Clearances” table</a:t>
            </a:r>
          </a:p>
          <a:p>
            <a:pPr marL="164592" indent="-164592">
              <a:spcBef>
                <a:spcPts val="432"/>
              </a:spcBef>
              <a:buClr>
                <a:schemeClr val="tx1">
                  <a:lumMod val="65000"/>
                  <a:lumOff val="35000"/>
                </a:schemeClr>
              </a:buClr>
              <a:buSzPct val="100000"/>
              <a:defRPr/>
            </a:pPr>
            <a:endParaRPr lang="en-US" sz="1800" dirty="0">
              <a:solidFill>
                <a:schemeClr val="tx1">
                  <a:lumMod val="65000"/>
                  <a:lumOff val="35000"/>
                </a:schemeClr>
              </a:solidFill>
              <a:cs typeface="Arial" pitchFamily="34" charset="0"/>
            </a:endParaRPr>
          </a:p>
        </p:txBody>
      </p:sp>
      <p:sp>
        <p:nvSpPr>
          <p:cNvPr id="7" name="Oval 6"/>
          <p:cNvSpPr>
            <a:spLocks noChangeArrowheads="1"/>
          </p:cNvSpPr>
          <p:nvPr/>
        </p:nvSpPr>
        <p:spPr bwMode="auto">
          <a:xfrm>
            <a:off x="1524000" y="5029200"/>
            <a:ext cx="13716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9" name="Right Arrow 8"/>
          <p:cNvSpPr/>
          <p:nvPr/>
        </p:nvSpPr>
        <p:spPr>
          <a:xfrm>
            <a:off x="5562600" y="5410200"/>
            <a:ext cx="977900" cy="58102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1026" name="Picture 2"/>
          <p:cNvPicPr>
            <a:picLocks noChangeAspect="1" noChangeArrowheads="1"/>
          </p:cNvPicPr>
          <p:nvPr/>
        </p:nvPicPr>
        <p:blipFill>
          <a:blip r:embed="rId5"/>
          <a:srcRect/>
          <a:stretch>
            <a:fillRect/>
          </a:stretch>
        </p:blipFill>
        <p:spPr bwMode="auto">
          <a:xfrm>
            <a:off x="6534150" y="3581400"/>
            <a:ext cx="2609850" cy="29829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1000"/>
                                        <p:tgtEl>
                                          <p:spTgt spid="3">
                                            <p:txEl>
                                              <p:pRg st="1" end="1"/>
                                            </p:txEl>
                                          </p:spTgt>
                                        </p:tgtEl>
                                      </p:cBhvr>
                                    </p:animEffect>
                                  </p:childTnLst>
                                </p:cTn>
                              </p:par>
                              <p:par>
                                <p:cTn id="24" presetID="10" presetClass="exit" presetSubtype="0" fill="hold" grpId="1" nodeType="withEffect">
                                  <p:stCondLst>
                                    <p:cond delay="0"/>
                                  </p:stCondLst>
                                  <p:childTnLst>
                                    <p:animEffect transition="out" filter="fade">
                                      <p:cBhvr>
                                        <p:cTn id="25" dur="1000"/>
                                        <p:tgtEl>
                                          <p:spTgt spid="7"/>
                                        </p:tgtEl>
                                      </p:cBhvr>
                                    </p:animEffect>
                                    <p:set>
                                      <p:cBhvr>
                                        <p:cTn id="26" dur="1" fill="hold">
                                          <p:stCondLst>
                                            <p:cond delay="999"/>
                                          </p:stCondLst>
                                        </p:cTn>
                                        <p:tgtEl>
                                          <p:spTgt spid="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1000"/>
                                        <p:tgtEl>
                                          <p:spTgt spid="8"/>
                                        </p:tgtEl>
                                      </p:cBhvr>
                                    </p:animEffect>
                                    <p:set>
                                      <p:cBhvr>
                                        <p:cTn id="29" dur="1" fill="hold">
                                          <p:stCondLst>
                                            <p:cond delay="999"/>
                                          </p:stCondLst>
                                        </p:cTn>
                                        <p:tgtEl>
                                          <p:spTgt spid="8"/>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childTnLst>
                                </p:cTn>
                              </p:par>
                              <p:par>
                                <p:cTn id="33" presetID="10" presetClass="entr" presetSubtype="0" fill="hold" nodeType="withEffect">
                                  <p:stCondLst>
                                    <p:cond delay="200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2000"/>
                                        <p:tgtEl>
                                          <p:spTgt spid="9"/>
                                        </p:tgtEl>
                                      </p:cBhvr>
                                    </p:animEffect>
                                  </p:childTnLst>
                                </p:cTn>
                              </p:par>
                              <p:par>
                                <p:cTn id="41" presetID="10" presetClass="entr" presetSubtype="0" fill="hold" nodeType="withEffect">
                                  <p:stCondLst>
                                    <p:cond delay="0"/>
                                  </p:stCondLst>
                                  <p:childTnLst>
                                    <p:set>
                                      <p:cBhvr>
                                        <p:cTn id="42" dur="1" fill="hold">
                                          <p:stCondLst>
                                            <p:cond delay="0"/>
                                          </p:stCondLst>
                                        </p:cTn>
                                        <p:tgtEl>
                                          <p:spTgt spid="1026"/>
                                        </p:tgtEl>
                                        <p:attrNameLst>
                                          <p:attrName>style.visibility</p:attrName>
                                        </p:attrNameLst>
                                      </p:cBhvr>
                                      <p:to>
                                        <p:strVal val="visible"/>
                                      </p:to>
                                    </p:set>
                                    <p:animEffect transition="in" filter="fade">
                                      <p:cBhvr>
                                        <p:cTn id="43" dur="2000"/>
                                        <p:tgtEl>
                                          <p:spTgt spid="102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
                                            <p:txEl>
                                              <p:pRg st="2" end="2"/>
                                            </p:txEl>
                                          </p:spTgt>
                                        </p:tgtEl>
                                        <p:attrNameLst>
                                          <p:attrName>style.visibility</p:attrName>
                                        </p:attrNameLst>
                                      </p:cBhvr>
                                      <p:to>
                                        <p:strVal val="visible"/>
                                      </p:to>
                                    </p:set>
                                    <p:animEffect transition="in" filter="fade">
                                      <p:cBhvr>
                                        <p:cTn id="48" dur="1000"/>
                                        <p:tgtEl>
                                          <p:spTgt spid="3">
                                            <p:txEl>
                                              <p:pRg st="2" end="2"/>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
                                            <p:txEl>
                                              <p:pRg st="3" end="3"/>
                                            </p:txEl>
                                          </p:spTgt>
                                        </p:tgtEl>
                                        <p:attrNameLst>
                                          <p:attrName>style.visibility</p:attrName>
                                        </p:attrNameLst>
                                      </p:cBhvr>
                                      <p:to>
                                        <p:strVal val="visible"/>
                                      </p:to>
                                    </p:set>
                                    <p:animEffect transition="in" filter="fade">
                                      <p:cBhvr>
                                        <p:cTn id="53"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5" grpId="0" animBg="1"/>
      <p:bldP spid="3" grpId="0" build="p"/>
      <p:bldP spid="7" grpId="0" animBg="1"/>
      <p:bldP spid="7" grpId="1"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0" y="871654"/>
            <a:ext cx="1315851" cy="5867400"/>
          </a:xfrm>
          <a:prstGeom prst="rect">
            <a:avLst/>
          </a:prstGeom>
          <a:noFill/>
          <a:ln w="9525">
            <a:noFill/>
            <a:miter lim="800000"/>
            <a:headEnd/>
            <a:tailEnd/>
          </a:ln>
        </p:spPr>
      </p:pic>
      <p:sp>
        <p:nvSpPr>
          <p:cNvPr id="22530" name="Title 1"/>
          <p:cNvSpPr>
            <a:spLocks noGrp="1"/>
          </p:cNvSpPr>
          <p:nvPr>
            <p:ph type="title"/>
          </p:nvPr>
        </p:nvSpPr>
        <p:spPr>
          <a:xfrm>
            <a:off x="301752" y="155448"/>
            <a:ext cx="6858000" cy="612648"/>
          </a:xfrm>
        </p:spPr>
        <p:txBody>
          <a:bodyPr/>
          <a:lstStyle/>
          <a:p>
            <a:r>
              <a:rPr lang="en-US" sz="2400" smtClean="0"/>
              <a:t>Creating Hole Wizard “Favorites”</a:t>
            </a:r>
          </a:p>
        </p:txBody>
      </p:sp>
      <p:sp>
        <p:nvSpPr>
          <p:cNvPr id="3" name="Content Placeholder 2"/>
          <p:cNvSpPr>
            <a:spLocks noGrp="1"/>
          </p:cNvSpPr>
          <p:nvPr>
            <p:ph idx="1"/>
          </p:nvPr>
        </p:nvSpPr>
        <p:spPr>
          <a:xfrm>
            <a:off x="1447800" y="1219200"/>
            <a:ext cx="6477000" cy="4876800"/>
          </a:xfrm>
        </p:spPr>
        <p:txBody>
          <a:bodyPr>
            <a:normAutofit/>
          </a:bodyPr>
          <a:lstStyle/>
          <a:p>
            <a:pPr marL="171450" indent="-165100">
              <a:lnSpc>
                <a:spcPct val="90000"/>
              </a:lnSpc>
              <a:spcBef>
                <a:spcPct val="40000"/>
              </a:spcBef>
              <a:buClr>
                <a:schemeClr val="tx1">
                  <a:lumMod val="65000"/>
                  <a:lumOff val="35000"/>
                </a:schemeClr>
              </a:buClr>
              <a:buSzPct val="80000"/>
              <a:defRPr/>
            </a:pPr>
            <a:r>
              <a:rPr lang="en-US" sz="1800" dirty="0" smtClean="0">
                <a:solidFill>
                  <a:schemeClr val="tx1">
                    <a:lumMod val="65000"/>
                    <a:lumOff val="35000"/>
                  </a:schemeClr>
                </a:solidFill>
              </a:rPr>
              <a:t>All “Primary” (preferred) holes should have, at most, two “Favorites” created:</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“Blind”</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“Up2Next” or “ThruAll”</a:t>
            </a:r>
          </a:p>
          <a:p>
            <a:pPr marL="164592" indent="-164592">
              <a:lnSpc>
                <a:spcPct val="80000"/>
              </a:lnSpc>
              <a:spcBef>
                <a:spcPts val="432"/>
              </a:spcBef>
              <a:buClr>
                <a:schemeClr val="tx1">
                  <a:lumMod val="65000"/>
                  <a:lumOff val="35000"/>
                </a:schemeClr>
              </a:buClr>
              <a:buSzPct val="100000"/>
              <a:buFont typeface="Arial"/>
              <a:buChar char="•"/>
              <a:defRPr/>
            </a:pPr>
            <a:r>
              <a:rPr lang="en-US" sz="1800" dirty="0" smtClean="0">
                <a:solidFill>
                  <a:schemeClr val="tx1">
                    <a:lumMod val="65000"/>
                    <a:lumOff val="35000"/>
                  </a:schemeClr>
                </a:solidFill>
                <a:cs typeface="Arial" pitchFamily="34" charset="0"/>
              </a:rPr>
              <a:t>Favorites database location:</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Set at “Tools&gt;Options&gt;System Options&gt;File Locations&gt;Hole Wizard Favorites Database”</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Should be set to a network location so all share</a:t>
            </a:r>
          </a:p>
          <a:p>
            <a:pPr marL="164592" indent="-164592">
              <a:lnSpc>
                <a:spcPct val="80000"/>
              </a:lnSpc>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Manually set all parameters</a:t>
            </a:r>
          </a:p>
          <a:p>
            <a:pPr marL="164592" indent="-164592">
              <a:lnSpc>
                <a:spcPct val="80000"/>
              </a:lnSpc>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Click “Add or Update Favorites”</a:t>
            </a:r>
          </a:p>
          <a:p>
            <a:pPr marL="164592" indent="-164592">
              <a:lnSpc>
                <a:spcPct val="80000"/>
              </a:lnSpc>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Give a fully descriptive name</a:t>
            </a:r>
          </a:p>
          <a:p>
            <a:pPr lvl="1">
              <a:lnSpc>
                <a:spcPct val="100000"/>
              </a:lnSpc>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Without special characters!</a:t>
            </a:r>
            <a:endParaRPr lang="en-US" sz="1800" dirty="0">
              <a:solidFill>
                <a:schemeClr val="tx1">
                  <a:lumMod val="65000"/>
                  <a:lumOff val="35000"/>
                </a:schemeClr>
              </a:solidFill>
            </a:endParaRPr>
          </a:p>
        </p:txBody>
      </p:sp>
      <p:sp>
        <p:nvSpPr>
          <p:cNvPr id="6" name="Down Arrow 5"/>
          <p:cNvSpPr/>
          <p:nvPr/>
        </p:nvSpPr>
        <p:spPr>
          <a:xfrm rot="2464945">
            <a:off x="706438" y="700088"/>
            <a:ext cx="485775" cy="117475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pic>
        <p:nvPicPr>
          <p:cNvPr id="9" name="Picture 8" descr="HWFavoriteName.bmp"/>
          <p:cNvPicPr>
            <a:picLocks noChangeAspect="1"/>
          </p:cNvPicPr>
          <p:nvPr/>
        </p:nvPicPr>
        <p:blipFill>
          <a:blip r:embed="rId4"/>
          <a:srcRect/>
          <a:stretch>
            <a:fillRect/>
          </a:stretch>
        </p:blipFill>
        <p:spPr bwMode="auto">
          <a:xfrm>
            <a:off x="5257800" y="5181600"/>
            <a:ext cx="3695700" cy="13049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10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10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10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1000"/>
                                        <p:tgtEl>
                                          <p:spTgt spid="3">
                                            <p:txEl>
                                              <p:pRg st="7" end="7"/>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1000"/>
                                        <p:tgtEl>
                                          <p:spTgt spid="3">
                                            <p:txEl>
                                              <p:pRg st="8" end="8"/>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Effect transition="in" filter="fade">
                                      <p:cBhvr>
                                        <p:cTn id="45" dur="1000"/>
                                        <p:tgtEl>
                                          <p:spTgt spid="3">
                                            <p:txEl>
                                              <p:pRg st="9" end="9"/>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srcRect/>
          <a:stretch>
            <a:fillRect/>
          </a:stretch>
        </p:blipFill>
        <p:spPr bwMode="auto">
          <a:xfrm>
            <a:off x="0" y="981307"/>
            <a:ext cx="1348441" cy="5791200"/>
          </a:xfrm>
          <a:prstGeom prst="rect">
            <a:avLst/>
          </a:prstGeom>
          <a:noFill/>
          <a:ln w="9525">
            <a:noFill/>
            <a:miter lim="800000"/>
            <a:headEnd/>
            <a:tailEnd/>
          </a:ln>
        </p:spPr>
      </p:pic>
      <p:sp>
        <p:nvSpPr>
          <p:cNvPr id="23554" name="Title 1"/>
          <p:cNvSpPr>
            <a:spLocks noGrp="1"/>
          </p:cNvSpPr>
          <p:nvPr>
            <p:ph type="title"/>
          </p:nvPr>
        </p:nvSpPr>
        <p:spPr>
          <a:xfrm>
            <a:off x="301752" y="155448"/>
            <a:ext cx="6858000" cy="612648"/>
          </a:xfrm>
        </p:spPr>
        <p:txBody>
          <a:bodyPr/>
          <a:lstStyle/>
          <a:p>
            <a:r>
              <a:rPr lang="en-US" sz="2400" dirty="0" smtClean="0"/>
              <a:t>Favorites Saved to Disk</a:t>
            </a:r>
          </a:p>
        </p:txBody>
      </p:sp>
      <p:sp>
        <p:nvSpPr>
          <p:cNvPr id="3" name="Content Placeholder 2"/>
          <p:cNvSpPr>
            <a:spLocks noGrp="1"/>
          </p:cNvSpPr>
          <p:nvPr>
            <p:ph idx="1"/>
          </p:nvPr>
        </p:nvSpPr>
        <p:spPr>
          <a:xfrm>
            <a:off x="1600200" y="1050925"/>
            <a:ext cx="7543800" cy="521335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Each favorite can be saved to disk and is file (character restrictions!) for a single hole definition for individual transport to remote computers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Files of favorites are loaded one at a time, into new documents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Loading Favorites into a document on a remote computer adds favorites into the “HoleWizardFavorites.mdb” on that computer until “Delete Favorites”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Use files of favorites to load selected favorites, or entire “HoleWizardFavorites.mdb” to get all</a:t>
            </a:r>
          </a:p>
        </p:txBody>
      </p:sp>
      <p:sp>
        <p:nvSpPr>
          <p:cNvPr id="5" name="Down Arrow 4"/>
          <p:cNvSpPr/>
          <p:nvPr/>
        </p:nvSpPr>
        <p:spPr>
          <a:xfrm rot="8898303">
            <a:off x="958850" y="1944688"/>
            <a:ext cx="484188" cy="117475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6" name="Down Arrow 5"/>
          <p:cNvSpPr/>
          <p:nvPr/>
        </p:nvSpPr>
        <p:spPr>
          <a:xfrm rot="1804814">
            <a:off x="1176338" y="728663"/>
            <a:ext cx="484187" cy="117316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par>
                                <p:cTn id="16" presetID="10" presetClass="exit" presetSubtype="0" fill="hold" grpId="1" nodeType="withEffect">
                                  <p:stCondLst>
                                    <p:cond delay="0"/>
                                  </p:stCondLst>
                                  <p:childTnLst>
                                    <p:animEffect transition="out" filter="fade">
                                      <p:cBhvr>
                                        <p:cTn id="17" dur="1000"/>
                                        <p:tgtEl>
                                          <p:spTgt spid="5"/>
                                        </p:tgtEl>
                                      </p:cBhvr>
                                    </p:animEffect>
                                    <p:set>
                                      <p:cBhvr>
                                        <p:cTn id="18" dur="1" fill="hold">
                                          <p:stCondLst>
                                            <p:cond delay="999"/>
                                          </p:stCondLst>
                                        </p:cTn>
                                        <p:tgtEl>
                                          <p:spTgt spid="5"/>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childTnLst>
                                </p:cTn>
                              </p:par>
                              <p:par>
                                <p:cTn id="32" presetID="10" presetClass="exit" presetSubtype="0" fill="hold" grpId="1" nodeType="withEffect">
                                  <p:stCondLst>
                                    <p:cond delay="0"/>
                                  </p:stCondLst>
                                  <p:childTnLst>
                                    <p:animEffect transition="out" filter="fade">
                                      <p:cBhvr>
                                        <p:cTn id="33" dur="1000"/>
                                        <p:tgtEl>
                                          <p:spTgt spid="6"/>
                                        </p:tgtEl>
                                      </p:cBhvr>
                                    </p:animEffect>
                                    <p:set>
                                      <p:cBhvr>
                                        <p:cTn id="34"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6" grpId="0" animBg="1"/>
      <p:bldP spid="6"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srcRect/>
          <a:stretch>
            <a:fillRect/>
          </a:stretch>
        </p:blipFill>
        <p:spPr bwMode="auto">
          <a:xfrm>
            <a:off x="381000" y="1371600"/>
            <a:ext cx="1819275" cy="4667250"/>
          </a:xfrm>
          <a:prstGeom prst="rect">
            <a:avLst/>
          </a:prstGeom>
          <a:noFill/>
          <a:ln w="9525">
            <a:noFill/>
            <a:miter lim="800000"/>
            <a:headEnd/>
            <a:tailEnd/>
          </a:ln>
        </p:spPr>
      </p:pic>
      <p:sp>
        <p:nvSpPr>
          <p:cNvPr id="24578" name="Title 1"/>
          <p:cNvSpPr>
            <a:spLocks noGrp="1"/>
          </p:cNvSpPr>
          <p:nvPr>
            <p:ph type="title"/>
          </p:nvPr>
        </p:nvSpPr>
        <p:spPr/>
        <p:txBody>
          <a:bodyPr/>
          <a:lstStyle/>
          <a:p>
            <a:r>
              <a:rPr lang="en-US" sz="2400" smtClean="0"/>
              <a:t>Accessing Favorites</a:t>
            </a:r>
          </a:p>
        </p:txBody>
      </p:sp>
      <p:sp>
        <p:nvSpPr>
          <p:cNvPr id="3" name="Content Placeholder 2"/>
          <p:cNvSpPr>
            <a:spLocks noGrp="1"/>
          </p:cNvSpPr>
          <p:nvPr>
            <p:ph idx="1"/>
          </p:nvPr>
        </p:nvSpPr>
        <p:spPr>
          <a:xfrm>
            <a:off x="2362200" y="1600200"/>
            <a:ext cx="6248400" cy="4525963"/>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Select Primary Hole Type first</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Find required ‘Favorite’ from the Type specific list</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We </a:t>
            </a:r>
            <a:r>
              <a:rPr lang="en-US" sz="1800" i="1" dirty="0" smtClean="0">
                <a:solidFill>
                  <a:schemeClr val="tx1">
                    <a:lumMod val="65000"/>
                    <a:lumOff val="35000"/>
                  </a:schemeClr>
                </a:solidFill>
                <a:cs typeface="Arial" pitchFamily="34" charset="0"/>
              </a:rPr>
              <a:t>need</a:t>
            </a:r>
            <a:r>
              <a:rPr lang="en-US" sz="1800" dirty="0" smtClean="0">
                <a:solidFill>
                  <a:schemeClr val="tx1">
                    <a:lumMod val="65000"/>
                    <a:lumOff val="35000"/>
                  </a:schemeClr>
                </a:solidFill>
                <a:cs typeface="Arial" pitchFamily="34" charset="0"/>
              </a:rPr>
              <a:t> to bend the first rule of always starting at the top IF we use Favorites – Favorites are at the top, but the required Hole Type MUST be selected first because the ‘available’ favorites are filtered based on the active Hole Type</a:t>
            </a:r>
            <a:endParaRPr lang="en-US" sz="1800" dirty="0">
              <a:solidFill>
                <a:schemeClr val="tx1">
                  <a:lumMod val="65000"/>
                  <a:lumOff val="35000"/>
                </a:schemeClr>
              </a:solidFill>
              <a:cs typeface="Arial" pitchFamily="34" charset="0"/>
            </a:endParaRPr>
          </a:p>
        </p:txBody>
      </p:sp>
      <p:sp>
        <p:nvSpPr>
          <p:cNvPr id="5" name="Down Arrow 4"/>
          <p:cNvSpPr/>
          <p:nvPr/>
        </p:nvSpPr>
        <p:spPr>
          <a:xfrm rot="8625811">
            <a:off x="909515" y="4144452"/>
            <a:ext cx="484187" cy="117316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6" name="Down Arrow 5"/>
          <p:cNvSpPr/>
          <p:nvPr/>
        </p:nvSpPr>
        <p:spPr>
          <a:xfrm rot="8625811">
            <a:off x="1900238" y="2925763"/>
            <a:ext cx="484187" cy="117316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par>
                                <p:cTn id="16" presetID="10" presetClass="exit" presetSubtype="0" fill="hold" grpId="1" nodeType="withEffect">
                                  <p:stCondLst>
                                    <p:cond delay="0"/>
                                  </p:stCondLst>
                                  <p:childTnLst>
                                    <p:animEffect transition="out" filter="fade">
                                      <p:cBhvr>
                                        <p:cTn id="17" dur="1000"/>
                                        <p:tgtEl>
                                          <p:spTgt spid="5"/>
                                        </p:tgtEl>
                                      </p:cBhvr>
                                    </p:animEffect>
                                    <p:set>
                                      <p:cBhvr>
                                        <p:cTn id="18" dur="1" fill="hold">
                                          <p:stCondLst>
                                            <p:cond delay="999"/>
                                          </p:stCondLst>
                                        </p:cTn>
                                        <p:tgtEl>
                                          <p:spTgt spid="5"/>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301752" y="155448"/>
            <a:ext cx="6858000" cy="612648"/>
          </a:xfrm>
        </p:spPr>
        <p:txBody>
          <a:bodyPr/>
          <a:lstStyle/>
          <a:p>
            <a:r>
              <a:rPr lang="en-US" sz="2400" smtClean="0"/>
              <a:t>Accessing Secondary Sizes</a:t>
            </a:r>
          </a:p>
        </p:txBody>
      </p:sp>
      <p:sp>
        <p:nvSpPr>
          <p:cNvPr id="3" name="Content Placeholder 2"/>
          <p:cNvSpPr>
            <a:spLocks noGrp="1"/>
          </p:cNvSpPr>
          <p:nvPr>
            <p:ph idx="1"/>
          </p:nvPr>
        </p:nvSpPr>
        <p:spPr>
          <a:xfrm>
            <a:off x="2362200" y="1143000"/>
            <a:ext cx="6324600" cy="5578475"/>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The secondary sized holes (not disabled, but without favorites) are accessed through the manually populated dropdowns, as if no favorites were defined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This allows lists of favorites to be shorter, and further encourages consistent  feature sizes within the limits of the favorites</a:t>
            </a:r>
          </a:p>
        </p:txBody>
      </p:sp>
      <p:pic>
        <p:nvPicPr>
          <p:cNvPr id="4" name="Picture 3" descr="HWSecondarySizeSelection.bmp"/>
          <p:cNvPicPr>
            <a:picLocks noChangeAspect="1"/>
          </p:cNvPicPr>
          <p:nvPr/>
        </p:nvPicPr>
        <p:blipFill>
          <a:blip r:embed="rId3"/>
          <a:srcRect/>
          <a:stretch>
            <a:fillRect/>
          </a:stretch>
        </p:blipFill>
        <p:spPr bwMode="auto">
          <a:xfrm>
            <a:off x="152400" y="1066800"/>
            <a:ext cx="2079625" cy="54562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sz="2400" smtClean="0"/>
              <a:t>Accessing Tertiary Hole Sizes</a:t>
            </a:r>
          </a:p>
        </p:txBody>
      </p:sp>
      <p:sp>
        <p:nvSpPr>
          <p:cNvPr id="3" name="Content Placeholder 2"/>
          <p:cNvSpPr>
            <a:spLocks noGrp="1"/>
          </p:cNvSpPr>
          <p:nvPr>
            <p:ph idx="1"/>
          </p:nvPr>
        </p:nvSpPr>
        <p:spPr>
          <a:xfrm>
            <a:off x="457200" y="1325563"/>
            <a:ext cx="8229600" cy="5121275"/>
          </a:xfrm>
        </p:spPr>
        <p:txBody>
          <a:bodyPr>
            <a:normAutofit/>
          </a:bodyPr>
          <a:lstStyle/>
          <a:p>
            <a:pPr marL="164592" indent="-164592">
              <a:spcBef>
                <a:spcPts val="432"/>
              </a:spcBef>
              <a:buClr>
                <a:schemeClr val="tx1">
                  <a:lumMod val="65000"/>
                  <a:lumOff val="35000"/>
                </a:schemeClr>
              </a:buClr>
              <a:buSzPct val="100000"/>
              <a:buFont typeface="Arial"/>
              <a:buNone/>
              <a:defRPr/>
            </a:pPr>
            <a:r>
              <a:rPr lang="en-US" sz="1800" dirty="0" smtClean="0">
                <a:solidFill>
                  <a:schemeClr val="tx1">
                    <a:lumMod val="65000"/>
                    <a:lumOff val="35000"/>
                  </a:schemeClr>
                </a:solidFill>
                <a:cs typeface="Arial" pitchFamily="34" charset="0"/>
              </a:rPr>
              <a:t>How to access disabled hole sizes?</a:t>
            </a:r>
          </a:p>
          <a:p>
            <a:pPr marL="164592" indent="-165100">
              <a:lnSpc>
                <a:spcPct val="90000"/>
              </a:lnSpc>
              <a:spcBef>
                <a:spcPct val="40000"/>
              </a:spcBef>
              <a:buClr>
                <a:schemeClr val="tx1">
                  <a:lumMod val="65000"/>
                  <a:lumOff val="35000"/>
                </a:schemeClr>
              </a:buClr>
              <a:buSzPct val="100000"/>
              <a:defRPr/>
            </a:pPr>
            <a:r>
              <a:rPr lang="en-US" sz="1800" dirty="0" smtClean="0">
                <a:solidFill>
                  <a:schemeClr val="tx1">
                    <a:lumMod val="65000"/>
                    <a:lumOff val="35000"/>
                  </a:schemeClr>
                </a:solidFill>
              </a:rPr>
              <a:t>Contact the ‘Hole Wizard’ administrator, request a disabled hole specification to be temporarily enabled</a:t>
            </a:r>
          </a:p>
          <a:p>
            <a:pPr marL="164592" indent="-165100">
              <a:lnSpc>
                <a:spcPct val="90000"/>
              </a:lnSpc>
              <a:spcBef>
                <a:spcPct val="40000"/>
              </a:spcBef>
              <a:buClr>
                <a:schemeClr val="tx1">
                  <a:lumMod val="65000"/>
                  <a:lumOff val="35000"/>
                </a:schemeClr>
              </a:buClr>
              <a:buSzPct val="100000"/>
              <a:defRPr/>
            </a:pPr>
            <a:r>
              <a:rPr lang="en-US" sz="1800" dirty="0" smtClean="0">
                <a:solidFill>
                  <a:schemeClr val="tx1">
                    <a:lumMod val="65000"/>
                    <a:lumOff val="35000"/>
                  </a:schemeClr>
                </a:solidFill>
              </a:rPr>
              <a:t>Create the hole using the available HW dropdowns, as if hole is always enabled</a:t>
            </a:r>
          </a:p>
          <a:p>
            <a:pPr marL="164592" indent="-165100">
              <a:lnSpc>
                <a:spcPct val="90000"/>
              </a:lnSpc>
              <a:spcBef>
                <a:spcPct val="40000"/>
              </a:spcBef>
              <a:buClr>
                <a:schemeClr val="tx1">
                  <a:lumMod val="65000"/>
                  <a:lumOff val="35000"/>
                </a:schemeClr>
              </a:buClr>
              <a:buSzPct val="100000"/>
              <a:defRPr/>
            </a:pPr>
            <a:r>
              <a:rPr lang="en-US" sz="1800" dirty="0" smtClean="0">
                <a:solidFill>
                  <a:schemeClr val="tx1">
                    <a:lumMod val="65000"/>
                    <a:lumOff val="35000"/>
                  </a:schemeClr>
                </a:solidFill>
              </a:rPr>
              <a:t>Contact the ‘Hole Wizard’ administrator and request the size be re-disabled.</a:t>
            </a:r>
          </a:p>
          <a:p>
            <a:pPr marL="164592" indent="-165100">
              <a:lnSpc>
                <a:spcPct val="90000"/>
              </a:lnSpc>
              <a:spcBef>
                <a:spcPct val="40000"/>
              </a:spcBef>
              <a:buClr>
                <a:schemeClr val="tx1">
                  <a:lumMod val="65000"/>
                  <a:lumOff val="35000"/>
                </a:schemeClr>
              </a:buClr>
              <a:buSzPct val="100000"/>
              <a:defRPr/>
            </a:pPr>
            <a:r>
              <a:rPr lang="en-US" sz="1800" dirty="0" smtClean="0">
                <a:solidFill>
                  <a:schemeClr val="tx1">
                    <a:lumMod val="65000"/>
                    <a:lumOff val="35000"/>
                  </a:schemeClr>
                </a:solidFill>
              </a:rPr>
              <a:t>Hole location is editable through ‘Edit sketch’; if feature is edited, the hole specification must be re-enabled.</a:t>
            </a:r>
          </a:p>
          <a:p>
            <a:pPr marL="164592" indent="-164592">
              <a:spcBef>
                <a:spcPts val="432"/>
              </a:spcBef>
              <a:buClr>
                <a:schemeClr val="tx1">
                  <a:lumMod val="65000"/>
                  <a:lumOff val="35000"/>
                </a:schemeClr>
              </a:buClr>
              <a:buSzPct val="100000"/>
              <a:buFont typeface="Arial"/>
              <a:buNone/>
              <a:defRPr/>
            </a:pPr>
            <a:r>
              <a:rPr lang="en-US" sz="1800" dirty="0" smtClean="0">
                <a:solidFill>
                  <a:schemeClr val="tx1">
                    <a:lumMod val="65000"/>
                    <a:lumOff val="35000"/>
                  </a:schemeClr>
                </a:solidFill>
                <a:cs typeface="Arial" pitchFamily="34" charset="0"/>
              </a:rPr>
              <a:t>Three levels are now easiest, regular, and difficult to access, which encourages consistency through varying levels of accessibility.</a:t>
            </a:r>
            <a:endParaRPr lang="en-US" sz="1800" dirty="0">
              <a:solidFill>
                <a:schemeClr val="tx1">
                  <a:lumMod val="65000"/>
                  <a:lumOff val="35000"/>
                </a:schemeClr>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301752" y="155448"/>
            <a:ext cx="6858000" cy="612648"/>
          </a:xfrm>
        </p:spPr>
        <p:txBody>
          <a:bodyPr/>
          <a:lstStyle/>
          <a:p>
            <a:r>
              <a:rPr lang="en-US" sz="2400" smtClean="0"/>
              <a:t>Missing Hole Types</a:t>
            </a:r>
          </a:p>
        </p:txBody>
      </p:sp>
      <p:sp>
        <p:nvSpPr>
          <p:cNvPr id="3" name="Content Placeholder 2"/>
          <p:cNvSpPr>
            <a:spLocks noGrp="1"/>
          </p:cNvSpPr>
          <p:nvPr>
            <p:ph idx="1"/>
          </p:nvPr>
        </p:nvSpPr>
        <p:spPr>
          <a:xfrm>
            <a:off x="457200" y="1143000"/>
            <a:ext cx="7924800" cy="3840163"/>
          </a:xfrm>
        </p:spPr>
        <p:txBody>
          <a:bodyPr>
            <a:normAutofit/>
          </a:bodyPr>
          <a:lstStyle/>
          <a:p>
            <a:pPr marL="164592" indent="0">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Situation:  Working with major frame castings; a new hole type is required for all major bolt types, a spot face – more than a clearance hole, less than a counter bored hole</a:t>
            </a:r>
          </a:p>
          <a:p>
            <a:pPr lvl="1">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Arial" pitchFamily="34" charset="0"/>
              </a:rPr>
              <a:t>Most obvious solution is to custom size the counterbore definition – but what about standards and consistency?</a:t>
            </a:r>
          </a:p>
          <a:p>
            <a:pPr lvl="1">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Arial" pitchFamily="34" charset="0"/>
              </a:rPr>
              <a:t>Is there a better solution?</a:t>
            </a:r>
            <a:endParaRPr lang="en-US" sz="1800" dirty="0">
              <a:solidFill>
                <a:schemeClr val="tx1">
                  <a:lumMod val="65000"/>
                  <a:lumOff val="35000"/>
                </a:schemeClr>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01752" y="155448"/>
            <a:ext cx="6858000" cy="612648"/>
          </a:xfrm>
        </p:spPr>
        <p:txBody>
          <a:bodyPr/>
          <a:lstStyle/>
          <a:p>
            <a:r>
              <a:rPr lang="en-US" sz="2400" smtClean="0"/>
              <a:t>Add a New Minor Hole Type</a:t>
            </a:r>
          </a:p>
        </p:txBody>
      </p:sp>
      <p:sp>
        <p:nvSpPr>
          <p:cNvPr id="3" name="Content Placeholder 2"/>
          <p:cNvSpPr>
            <a:spLocks noGrp="1"/>
          </p:cNvSpPr>
          <p:nvPr>
            <p:ph idx="1"/>
          </p:nvPr>
        </p:nvSpPr>
        <p:spPr>
          <a:xfrm>
            <a:off x="2438400" y="1143000"/>
            <a:ext cx="6324600" cy="5486400"/>
          </a:xfrm>
        </p:spPr>
        <p:txBody>
          <a:bodyPr>
            <a:normAutofit/>
          </a:bodyPr>
          <a:lstStyle/>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Original hole types do not include spot faced holes for any bolt type</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By leaving SolidWorks and working directly in the database files, this new hole type can be added</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WARNING: SolidWorks Corp does not endorse data manipulation other than through “Configure data”</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Rule 5: Before working in tables – make backups!</a:t>
            </a:r>
            <a:endParaRPr lang="en-US" sz="1800" dirty="0">
              <a:solidFill>
                <a:schemeClr val="tx1">
                  <a:lumMod val="65000"/>
                  <a:lumOff val="35000"/>
                </a:schemeClr>
              </a:solidFill>
              <a:cs typeface="Arial" pitchFamily="34" charset="0"/>
            </a:endParaRPr>
          </a:p>
        </p:txBody>
      </p:sp>
      <p:pic>
        <p:nvPicPr>
          <p:cNvPr id="8194" name="Picture 2"/>
          <p:cNvPicPr>
            <a:picLocks noChangeAspect="1" noChangeArrowheads="1"/>
          </p:cNvPicPr>
          <p:nvPr/>
        </p:nvPicPr>
        <p:blipFill>
          <a:blip r:embed="rId3"/>
          <a:srcRect/>
          <a:stretch>
            <a:fillRect/>
          </a:stretch>
        </p:blipFill>
        <p:spPr bwMode="auto">
          <a:xfrm>
            <a:off x="228600" y="1066800"/>
            <a:ext cx="1800225" cy="50196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srcRect/>
          <a:stretch>
            <a:fillRect/>
          </a:stretch>
        </p:blipFill>
        <p:spPr bwMode="auto">
          <a:xfrm>
            <a:off x="762000" y="2590800"/>
            <a:ext cx="7391400" cy="2476500"/>
          </a:xfrm>
          <a:prstGeom prst="rect">
            <a:avLst/>
          </a:prstGeom>
          <a:noFill/>
          <a:ln w="9525">
            <a:noFill/>
            <a:miter lim="800000"/>
            <a:headEnd/>
            <a:tailEnd/>
          </a:ln>
        </p:spPr>
      </p:pic>
      <p:sp>
        <p:nvSpPr>
          <p:cNvPr id="29698" name="Title 1"/>
          <p:cNvSpPr>
            <a:spLocks noGrp="1"/>
          </p:cNvSpPr>
          <p:nvPr>
            <p:ph type="title"/>
          </p:nvPr>
        </p:nvSpPr>
        <p:spPr>
          <a:xfrm>
            <a:off x="301752" y="155448"/>
            <a:ext cx="6858000" cy="612648"/>
          </a:xfrm>
        </p:spPr>
        <p:txBody>
          <a:bodyPr/>
          <a:lstStyle/>
          <a:p>
            <a:r>
              <a:rPr lang="en-US" sz="2400" smtClean="0"/>
              <a:t>Locate SWBrowser</a:t>
            </a:r>
          </a:p>
        </p:txBody>
      </p:sp>
      <p:sp>
        <p:nvSpPr>
          <p:cNvPr id="3" name="Content Placeholder 2"/>
          <p:cNvSpPr>
            <a:spLocks noGrp="1"/>
          </p:cNvSpPr>
          <p:nvPr>
            <p:ph idx="1"/>
          </p:nvPr>
        </p:nvSpPr>
        <p:spPr>
          <a:xfrm>
            <a:off x="457200" y="1143000"/>
            <a:ext cx="8229600" cy="1279525"/>
          </a:xfrm>
        </p:spPr>
        <p:txBody>
          <a:bodyPr>
            <a:normAutofit/>
          </a:bodyPr>
          <a:lstStyle/>
          <a:p>
            <a:pPr marL="164592" indent="-164592">
              <a:spcBef>
                <a:spcPts val="432"/>
              </a:spcBef>
              <a:buSzPct val="150000"/>
              <a:buFont typeface="Arial"/>
              <a:buNone/>
              <a:defRPr/>
            </a:pPr>
            <a:r>
              <a:rPr lang="en-US" sz="1800" dirty="0" smtClean="0">
                <a:solidFill>
                  <a:schemeClr val="tx1">
                    <a:lumMod val="65000"/>
                    <a:lumOff val="35000"/>
                  </a:schemeClr>
                </a:solidFill>
                <a:cs typeface="Arial" pitchFamily="34" charset="0"/>
              </a:rPr>
              <a:t>Rule 6: Confirm a backup exists!!</a:t>
            </a:r>
          </a:p>
          <a:p>
            <a:pPr marL="164592" indent="-164592">
              <a:spcBef>
                <a:spcPts val="432"/>
              </a:spcBef>
              <a:buSzPct val="150000"/>
              <a:buFont typeface="Arial"/>
              <a:buNone/>
              <a:defRPr/>
            </a:pPr>
            <a:r>
              <a:rPr lang="en-US" sz="1800" dirty="0" smtClean="0">
                <a:solidFill>
                  <a:schemeClr val="tx1">
                    <a:lumMod val="65000"/>
                    <a:lumOff val="35000"/>
                  </a:schemeClr>
                </a:solidFill>
                <a:cs typeface="Arial" pitchFamily="34" charset="0"/>
              </a:rPr>
              <a:t>Double click the “SWBrowser.mdb” file</a:t>
            </a:r>
            <a:endParaRPr lang="en-US" sz="1800" dirty="0">
              <a:solidFill>
                <a:schemeClr val="tx1">
                  <a:lumMod val="65000"/>
                  <a:lumOff val="35000"/>
                </a:schemeClr>
              </a:solidFill>
              <a:cs typeface="Arial" pitchFamily="34" charset="0"/>
            </a:endParaRPr>
          </a:p>
        </p:txBody>
      </p:sp>
      <p:sp>
        <p:nvSpPr>
          <p:cNvPr id="5" name="Down Arrow 4"/>
          <p:cNvSpPr/>
          <p:nvPr/>
        </p:nvSpPr>
        <p:spPr>
          <a:xfrm rot="8625811">
            <a:off x="4033714" y="3992052"/>
            <a:ext cx="484187" cy="117316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6" name="Down Arrow 5"/>
          <p:cNvSpPr/>
          <p:nvPr/>
        </p:nvSpPr>
        <p:spPr>
          <a:xfrm rot="1751970">
            <a:off x="3684789" y="3167666"/>
            <a:ext cx="484187" cy="117475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9218"/>
                                        </p:tgtEl>
                                        <p:attrNameLst>
                                          <p:attrName>style.visibility</p:attrName>
                                        </p:attrNameLst>
                                      </p:cBhvr>
                                      <p:to>
                                        <p:strVal val="visible"/>
                                      </p:to>
                                    </p:set>
                                    <p:animEffect transition="in" filter="fade">
                                      <p:cBhvr>
                                        <p:cTn id="13" dur="2000"/>
                                        <p:tgtEl>
                                          <p:spTgt spid="92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xit" presetSubtype="0" fill="hold" grpId="1" nodeType="withEffect">
                                  <p:stCondLst>
                                    <p:cond delay="0"/>
                                  </p:stCondLst>
                                  <p:childTnLst>
                                    <p:animEffect transition="out" filter="fade">
                                      <p:cBhvr>
                                        <p:cTn id="20" dur="1000"/>
                                        <p:tgtEl>
                                          <p:spTgt spid="5"/>
                                        </p:tgtEl>
                                      </p:cBhvr>
                                    </p:animEffect>
                                    <p:set>
                                      <p:cBhvr>
                                        <p:cTn id="21" dur="1" fill="hold">
                                          <p:stCondLst>
                                            <p:cond delay="999"/>
                                          </p:stCondLst>
                                        </p:cTn>
                                        <p:tgtEl>
                                          <p:spTgt spid="5"/>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uiExpand="1" animBg="1"/>
      <p:bldP spid="5" grpId="1"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rettingLogo.bmp"/>
          <p:cNvPicPr>
            <a:picLocks noChangeAspect="1"/>
          </p:cNvPicPr>
          <p:nvPr/>
        </p:nvPicPr>
        <p:blipFill>
          <a:blip r:embed="rId3"/>
          <a:srcRect/>
          <a:stretch>
            <a:fillRect/>
          </a:stretch>
        </p:blipFill>
        <p:spPr bwMode="auto">
          <a:xfrm>
            <a:off x="7010400" y="2438400"/>
            <a:ext cx="1771650" cy="1154113"/>
          </a:xfrm>
          <a:prstGeom prst="rect">
            <a:avLst/>
          </a:prstGeom>
          <a:noFill/>
          <a:ln w="9525">
            <a:noFill/>
            <a:miter lim="800000"/>
            <a:headEnd/>
            <a:tailEnd/>
          </a:ln>
        </p:spPr>
      </p:pic>
      <p:pic>
        <p:nvPicPr>
          <p:cNvPr id="9" name="Picture 8" descr="cpropmsxs.jpg"/>
          <p:cNvPicPr>
            <a:picLocks noChangeAspect="1"/>
          </p:cNvPicPr>
          <p:nvPr/>
        </p:nvPicPr>
        <p:blipFill>
          <a:blip r:embed="rId4"/>
          <a:srcRect/>
          <a:stretch>
            <a:fillRect/>
          </a:stretch>
        </p:blipFill>
        <p:spPr bwMode="auto">
          <a:xfrm>
            <a:off x="6629400" y="2971800"/>
            <a:ext cx="2222500" cy="1600200"/>
          </a:xfrm>
          <a:prstGeom prst="rect">
            <a:avLst/>
          </a:prstGeom>
          <a:noFill/>
          <a:ln w="9525">
            <a:noFill/>
            <a:miter lim="800000"/>
            <a:headEnd/>
            <a:tailEnd/>
          </a:ln>
        </p:spPr>
      </p:pic>
      <p:pic>
        <p:nvPicPr>
          <p:cNvPr id="6" name="Picture 5" descr="MarquipWardUnited.bmp"/>
          <p:cNvPicPr>
            <a:picLocks noChangeAspect="1"/>
          </p:cNvPicPr>
          <p:nvPr/>
        </p:nvPicPr>
        <p:blipFill>
          <a:blip r:embed="rId5"/>
          <a:srcRect/>
          <a:stretch>
            <a:fillRect/>
          </a:stretch>
        </p:blipFill>
        <p:spPr bwMode="auto">
          <a:xfrm>
            <a:off x="2133600" y="2789238"/>
            <a:ext cx="3819525" cy="833437"/>
          </a:xfrm>
          <a:prstGeom prst="rect">
            <a:avLst/>
          </a:prstGeom>
          <a:noFill/>
          <a:ln w="9525">
            <a:noFill/>
            <a:miter lim="800000"/>
            <a:headEnd/>
            <a:tailEnd/>
          </a:ln>
        </p:spPr>
      </p:pic>
      <p:pic>
        <p:nvPicPr>
          <p:cNvPr id="5" name="Picture 4" descr="Logo_web.JPG"/>
          <p:cNvPicPr>
            <a:picLocks noChangeAspect="1"/>
          </p:cNvPicPr>
          <p:nvPr/>
        </p:nvPicPr>
        <p:blipFill>
          <a:blip r:embed="rId6"/>
          <a:srcRect/>
          <a:stretch>
            <a:fillRect/>
          </a:stretch>
        </p:blipFill>
        <p:spPr bwMode="auto">
          <a:xfrm>
            <a:off x="5715000" y="4267200"/>
            <a:ext cx="3248025" cy="1131888"/>
          </a:xfrm>
          <a:prstGeom prst="rect">
            <a:avLst/>
          </a:prstGeom>
          <a:noFill/>
          <a:ln w="9525">
            <a:noFill/>
            <a:miter lim="800000"/>
            <a:headEnd/>
            <a:tailEnd/>
          </a:ln>
        </p:spPr>
      </p:pic>
      <p:sp>
        <p:nvSpPr>
          <p:cNvPr id="3" name="Content Placeholder 2"/>
          <p:cNvSpPr>
            <a:spLocks noGrp="1"/>
          </p:cNvSpPr>
          <p:nvPr>
            <p:ph idx="1"/>
          </p:nvPr>
        </p:nvSpPr>
        <p:spPr>
          <a:xfrm>
            <a:off x="152400" y="1143000"/>
            <a:ext cx="8839200" cy="5715000"/>
          </a:xfrm>
        </p:spPr>
        <p:txBody>
          <a:bodyPr>
            <a:noAutofit/>
          </a:bodyPr>
          <a:lstStyle/>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BSME from UW-Madison, WI, 1989</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9 years, Marquip, Inc., Madison, WI, mechanical, controls, project manager</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9 years, C.G. Bretting Mfg. Co. Inc., Ashland, WI, mechanical, team leader</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5 ½ yrs to present, Preco, Inc., Somerset, WI, mechanical, project engineer</a:t>
            </a:r>
          </a:p>
          <a:p>
            <a:pPr marL="164592" indent="-164592">
              <a:spcBef>
                <a:spcPct val="20000"/>
              </a:spcBef>
              <a:buClr>
                <a:schemeClr val="tx1">
                  <a:lumMod val="65000"/>
                  <a:lumOff val="35000"/>
                </a:schemeClr>
              </a:buClr>
              <a:buSzPct val="100000"/>
              <a:defRPr/>
            </a:pPr>
            <a:r>
              <a:rPr lang="en-US" sz="1800" smtClean="0">
                <a:solidFill>
                  <a:schemeClr val="tx1">
                    <a:lumMod val="65000"/>
                    <a:lumOff val="35000"/>
                  </a:schemeClr>
                </a:solidFill>
              </a:rPr>
              <a:t>5 </a:t>
            </a:r>
            <a:r>
              <a:rPr lang="en-US" sz="1800" dirty="0" smtClean="0">
                <a:solidFill>
                  <a:schemeClr val="tx1">
                    <a:lumMod val="65000"/>
                    <a:lumOff val="35000"/>
                  </a:schemeClr>
                </a:solidFill>
              </a:rPr>
              <a:t>years to present, WITC, New Richmond, WI, part time CAD instructor</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P.E., State of Wisconsin, 1993</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CSWA, March 2007</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CSWA Provider through WITC, 2007</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CSWP, May 2007</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CSWP-SMTL, Oct 2008</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CAD_Speed-Up, Somerset, WI, contract design, custom software, training</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Speaker, SolidWorks World 2008-2010</a:t>
            </a:r>
          </a:p>
          <a:p>
            <a:pPr marL="164592" lvl="1" indent="-164592">
              <a:lnSpc>
                <a:spcPct val="105000"/>
              </a:lnSpc>
              <a:spcBef>
                <a:spcPct val="20000"/>
              </a:spcBef>
              <a:buClr>
                <a:schemeClr val="tx1">
                  <a:lumMod val="65000"/>
                  <a:lumOff val="35000"/>
                </a:schemeClr>
              </a:buClr>
              <a:buSzPct val="100000"/>
              <a:buFont typeface="Arial" pitchFamily="34" charset="0"/>
              <a:buChar char="•"/>
              <a:defRPr/>
            </a:pPr>
            <a:endParaRPr lang="en-US" sz="1800" dirty="0">
              <a:solidFill>
                <a:schemeClr val="tx1">
                  <a:lumMod val="65000"/>
                  <a:lumOff val="35000"/>
                </a:schemeClr>
              </a:solidFill>
              <a:cs typeface="+mn-cs"/>
            </a:endParaRPr>
          </a:p>
        </p:txBody>
      </p:sp>
      <p:pic>
        <p:nvPicPr>
          <p:cNvPr id="8" name="Picture 7" descr="WITC_logo.gif"/>
          <p:cNvPicPr>
            <a:picLocks noChangeAspect="1"/>
          </p:cNvPicPr>
          <p:nvPr/>
        </p:nvPicPr>
        <p:blipFill>
          <a:blip r:embed="rId7"/>
          <a:srcRect/>
          <a:stretch>
            <a:fillRect/>
          </a:stretch>
        </p:blipFill>
        <p:spPr bwMode="auto">
          <a:xfrm>
            <a:off x="4800600" y="3886200"/>
            <a:ext cx="1524000" cy="1009650"/>
          </a:xfrm>
          <a:prstGeom prst="rect">
            <a:avLst/>
          </a:prstGeom>
          <a:noFill/>
          <a:ln w="9525">
            <a:noFill/>
            <a:miter lim="800000"/>
            <a:headEnd/>
            <a:tailEnd/>
          </a:ln>
        </p:spPr>
      </p:pic>
      <p:pic>
        <p:nvPicPr>
          <p:cNvPr id="7" name="Picture 6" descr="Preco_Logo.gif"/>
          <p:cNvPicPr>
            <a:picLocks noChangeAspect="1"/>
          </p:cNvPicPr>
          <p:nvPr/>
        </p:nvPicPr>
        <p:blipFill>
          <a:blip r:embed="rId8"/>
          <a:srcRect/>
          <a:stretch>
            <a:fillRect/>
          </a:stretch>
        </p:blipFill>
        <p:spPr bwMode="auto">
          <a:xfrm>
            <a:off x="1371600" y="3886200"/>
            <a:ext cx="2933700" cy="1268413"/>
          </a:xfrm>
          <a:prstGeom prst="rect">
            <a:avLst/>
          </a:prstGeom>
          <a:noFill/>
          <a:ln w="9525">
            <a:noFill/>
            <a:miter lim="800000"/>
            <a:headEnd/>
            <a:tailEnd/>
          </a:ln>
        </p:spPr>
      </p:pic>
      <p:sp>
        <p:nvSpPr>
          <p:cNvPr id="4105" name="Title 1"/>
          <p:cNvSpPr>
            <a:spLocks noGrp="1"/>
          </p:cNvSpPr>
          <p:nvPr>
            <p:ph type="title"/>
          </p:nvPr>
        </p:nvSpPr>
        <p:spPr>
          <a:xfrm>
            <a:off x="301752" y="155448"/>
            <a:ext cx="6702552" cy="612648"/>
          </a:xfrm>
        </p:spPr>
        <p:txBody>
          <a:bodyPr/>
          <a:lstStyle/>
          <a:p>
            <a:r>
              <a:rPr lang="en-US" sz="2400" dirty="0" smtClean="0"/>
              <a:t>Professional Biography of Brian Lindahl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childTnLst>
                                </p:cTn>
                              </p:par>
                              <p:par>
                                <p:cTn id="19" presetID="10" presetClass="exit" presetSubtype="0" fill="hold" nodeType="withEffect">
                                  <p:stCondLst>
                                    <p:cond delay="0"/>
                                  </p:stCondLst>
                                  <p:childTnLst>
                                    <p:animEffect transition="out" filter="fade">
                                      <p:cBhvr>
                                        <p:cTn id="20" dur="1000"/>
                                        <p:tgtEl>
                                          <p:spTgt spid="6"/>
                                        </p:tgtEl>
                                      </p:cBhvr>
                                    </p:animEffect>
                                    <p:set>
                                      <p:cBhvr>
                                        <p:cTn id="21" dur="1" fill="hold">
                                          <p:stCondLst>
                                            <p:cond delay="999"/>
                                          </p:stCondLst>
                                        </p:cTn>
                                        <p:tgtEl>
                                          <p:spTgt spid="6"/>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childTnLst>
                                </p:cTn>
                              </p:par>
                              <p:par>
                                <p:cTn id="36" presetID="10" presetClass="exit" presetSubtype="0" fill="hold" nodeType="withEffect">
                                  <p:stCondLst>
                                    <p:cond delay="0"/>
                                  </p:stCondLst>
                                  <p:childTnLst>
                                    <p:animEffect transition="out" filter="fade">
                                      <p:cBhvr>
                                        <p:cTn id="37" dur="1000"/>
                                        <p:tgtEl>
                                          <p:spTgt spid="4"/>
                                        </p:tgtEl>
                                      </p:cBhvr>
                                    </p:animEffect>
                                    <p:set>
                                      <p:cBhvr>
                                        <p:cTn id="38" dur="1" fill="hold">
                                          <p:stCondLst>
                                            <p:cond delay="999"/>
                                          </p:stCondLst>
                                        </p:cTn>
                                        <p:tgtEl>
                                          <p:spTgt spid="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1000"/>
                                        <p:tgtEl>
                                          <p:spTgt spid="7"/>
                                        </p:tgtEl>
                                      </p:cBhvr>
                                    </p:animEffect>
                                    <p:set>
                                      <p:cBhvr>
                                        <p:cTn id="41" dur="1" fill="hold">
                                          <p:stCondLst>
                                            <p:cond delay="999"/>
                                          </p:stCondLst>
                                        </p:cTn>
                                        <p:tgtEl>
                                          <p:spTgt spid="7"/>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6" end="6"/>
                                            </p:txEl>
                                          </p:spTgt>
                                        </p:tgtEl>
                                        <p:attrNameLst>
                                          <p:attrName>style.visibility</p:attrName>
                                        </p:attrNameLst>
                                      </p:cBhvr>
                                      <p:to>
                                        <p:strVal val="visible"/>
                                      </p:to>
                                    </p:set>
                                    <p:animEffect transition="in" filter="fade">
                                      <p:cBhvr>
                                        <p:cTn id="52" dur="1000"/>
                                        <p:tgtEl>
                                          <p:spTgt spid="3">
                                            <p:txEl>
                                              <p:pRg st="6" end="6"/>
                                            </p:txEl>
                                          </p:spTgt>
                                        </p:tgtEl>
                                      </p:cBhvr>
                                    </p:animEffect>
                                  </p:childTnLst>
                                </p:cTn>
                              </p:par>
                              <p:par>
                                <p:cTn id="53" presetID="10" presetClass="exit" presetSubtype="0" fill="hold" nodeType="withEffect">
                                  <p:stCondLst>
                                    <p:cond delay="0"/>
                                  </p:stCondLst>
                                  <p:childTnLst>
                                    <p:animEffect transition="out" filter="fade">
                                      <p:cBhvr>
                                        <p:cTn id="54" dur="1000"/>
                                        <p:tgtEl>
                                          <p:spTgt spid="8"/>
                                        </p:tgtEl>
                                      </p:cBhvr>
                                    </p:animEffect>
                                    <p:set>
                                      <p:cBhvr>
                                        <p:cTn id="55" dur="1" fill="hold">
                                          <p:stCondLst>
                                            <p:cond delay="999"/>
                                          </p:stCondLst>
                                        </p:cTn>
                                        <p:tgtEl>
                                          <p:spTgt spid="8"/>
                                        </p:tgtEl>
                                        <p:attrNameLst>
                                          <p:attrName>style.visibility</p:attrName>
                                        </p:attrNameLst>
                                      </p:cBhvr>
                                      <p:to>
                                        <p:strVal val="hidden"/>
                                      </p:to>
                                    </p:set>
                                  </p:childTnLst>
                                </p:cTn>
                              </p:par>
                              <p:par>
                                <p:cTn id="56" presetID="10" presetClass="entr" presetSubtype="0" fill="hold" grpId="0" nodeType="withEffect">
                                  <p:stCondLst>
                                    <p:cond delay="0"/>
                                  </p:stCondLst>
                                  <p:childTnLst>
                                    <p:set>
                                      <p:cBhvr>
                                        <p:cTn id="57" dur="1" fill="hold">
                                          <p:stCondLst>
                                            <p:cond delay="0"/>
                                          </p:stCondLst>
                                        </p:cTn>
                                        <p:tgtEl>
                                          <p:spTgt spid="3">
                                            <p:txEl>
                                              <p:pRg st="7" end="7"/>
                                            </p:txEl>
                                          </p:spTgt>
                                        </p:tgtEl>
                                        <p:attrNameLst>
                                          <p:attrName>style.visibility</p:attrName>
                                        </p:attrNameLst>
                                      </p:cBhvr>
                                      <p:to>
                                        <p:strVal val="visible"/>
                                      </p:to>
                                    </p:set>
                                    <p:animEffect transition="in" filter="fade">
                                      <p:cBhvr>
                                        <p:cTn id="58" dur="1000"/>
                                        <p:tgtEl>
                                          <p:spTgt spid="3">
                                            <p:txEl>
                                              <p:pRg st="7" end="7"/>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Effect transition="in" filter="fade">
                                      <p:cBhvr>
                                        <p:cTn id="61" dur="1000"/>
                                        <p:tgtEl>
                                          <p:spTgt spid="3">
                                            <p:txEl>
                                              <p:pRg st="8" end="8"/>
                                            </p:txEl>
                                          </p:spTgt>
                                        </p:tgtEl>
                                      </p:cBhvr>
                                    </p:animEffect>
                                  </p:childTnLst>
                                </p:cTn>
                              </p:par>
                              <p:par>
                                <p:cTn id="62" presetID="10" presetClass="entr" presetSubtype="0" fill="hold"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1000"/>
                                        <p:tgtEl>
                                          <p:spTgt spid="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Effect transition="in" filter="fade">
                                      <p:cBhvr>
                                        <p:cTn id="67" dur="1000"/>
                                        <p:tgtEl>
                                          <p:spTgt spid="3">
                                            <p:txEl>
                                              <p:pRg st="9" end="9"/>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
                                            <p:txEl>
                                              <p:pRg st="10" end="10"/>
                                            </p:txEl>
                                          </p:spTgt>
                                        </p:tgtEl>
                                        <p:attrNameLst>
                                          <p:attrName>style.visibility</p:attrName>
                                        </p:attrNameLst>
                                      </p:cBhvr>
                                      <p:to>
                                        <p:strVal val="visible"/>
                                      </p:to>
                                    </p:set>
                                    <p:animEffect transition="in" filter="fade">
                                      <p:cBhvr>
                                        <p:cTn id="72" dur="1000"/>
                                        <p:tgtEl>
                                          <p:spTgt spid="3">
                                            <p:txEl>
                                              <p:pRg st="10" end="10"/>
                                            </p:txEl>
                                          </p:spTgt>
                                        </p:tgtEl>
                                      </p:cBhvr>
                                    </p:animEffect>
                                  </p:childTnLst>
                                </p:cTn>
                              </p:par>
                              <p:par>
                                <p:cTn id="73" presetID="10" presetClass="entr" presetSubtype="0" fill="hold" nodeType="with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fade">
                                      <p:cBhvr>
                                        <p:cTn id="75" dur="1000"/>
                                        <p:tgtEl>
                                          <p:spTgt spid="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
                                            <p:txEl>
                                              <p:pRg st="11" end="11"/>
                                            </p:txEl>
                                          </p:spTgt>
                                        </p:tgtEl>
                                        <p:attrNameLst>
                                          <p:attrName>style.visibility</p:attrName>
                                        </p:attrNameLst>
                                      </p:cBhvr>
                                      <p:to>
                                        <p:strVal val="visible"/>
                                      </p:to>
                                    </p:set>
                                    <p:animEffect transition="in" filter="fade">
                                      <p:cBhvr>
                                        <p:cTn id="78"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301752" y="155448"/>
            <a:ext cx="6858000" cy="612648"/>
          </a:xfrm>
        </p:spPr>
        <p:txBody>
          <a:bodyPr/>
          <a:lstStyle/>
          <a:p>
            <a:r>
              <a:rPr lang="en-US" sz="2400" smtClean="0"/>
              <a:t>Analyze the SWBrowser.mdb File</a:t>
            </a:r>
          </a:p>
        </p:txBody>
      </p:sp>
      <p:pic>
        <p:nvPicPr>
          <p:cNvPr id="6" name="Picture 5" descr="SWB_Standards.bmp"/>
          <p:cNvPicPr>
            <a:picLocks noChangeAspect="1"/>
          </p:cNvPicPr>
          <p:nvPr/>
        </p:nvPicPr>
        <p:blipFill>
          <a:blip r:embed="rId3"/>
          <a:srcRect/>
          <a:stretch>
            <a:fillRect/>
          </a:stretch>
        </p:blipFill>
        <p:spPr bwMode="auto">
          <a:xfrm>
            <a:off x="762000" y="5165725"/>
            <a:ext cx="8115300" cy="1246188"/>
          </a:xfrm>
          <a:prstGeom prst="rect">
            <a:avLst/>
          </a:prstGeom>
          <a:noFill/>
          <a:ln w="9525">
            <a:noFill/>
            <a:miter lim="800000"/>
            <a:headEnd/>
            <a:tailEnd/>
          </a:ln>
        </p:spPr>
      </p:pic>
      <p:sp>
        <p:nvSpPr>
          <p:cNvPr id="5" name="Down Arrow 4"/>
          <p:cNvSpPr/>
          <p:nvPr/>
        </p:nvSpPr>
        <p:spPr>
          <a:xfrm rot="1751970">
            <a:off x="2951163" y="4959350"/>
            <a:ext cx="484187" cy="117475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4" name="Down Arrow 3"/>
          <p:cNvSpPr/>
          <p:nvPr/>
        </p:nvSpPr>
        <p:spPr>
          <a:xfrm rot="1751970">
            <a:off x="1808163" y="4776788"/>
            <a:ext cx="484187" cy="117316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7" name="Down Arrow 6"/>
          <p:cNvSpPr/>
          <p:nvPr/>
        </p:nvSpPr>
        <p:spPr>
          <a:xfrm rot="1751970">
            <a:off x="5694363" y="4502150"/>
            <a:ext cx="484187" cy="117475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8" name="Down Arrow 7"/>
          <p:cNvSpPr/>
          <p:nvPr/>
        </p:nvSpPr>
        <p:spPr>
          <a:xfrm rot="1751970">
            <a:off x="5922963" y="4959350"/>
            <a:ext cx="484187" cy="117475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3" name="Content Placeholder 2"/>
          <p:cNvSpPr>
            <a:spLocks noGrp="1"/>
          </p:cNvSpPr>
          <p:nvPr>
            <p:ph idx="1"/>
          </p:nvPr>
        </p:nvSpPr>
        <p:spPr>
          <a:xfrm>
            <a:off x="152400" y="1066800"/>
            <a:ext cx="8763000" cy="3200400"/>
          </a:xfrm>
        </p:spPr>
        <p:txBody>
          <a:bodyPr>
            <a:normAutofit/>
          </a:bodyPr>
          <a:lstStyle/>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Tables and Tables </a:t>
            </a:r>
            <a:r>
              <a:rPr lang="en-US" sz="1600" dirty="0" smtClean="0">
                <a:solidFill>
                  <a:schemeClr val="tx1">
                    <a:lumMod val="65000"/>
                    <a:lumOff val="35000"/>
                  </a:schemeClr>
                </a:solidFill>
                <a:cs typeface="Arial" pitchFamily="34" charset="0"/>
              </a:rPr>
              <a:t>and Tables</a:t>
            </a:r>
            <a:r>
              <a:rPr lang="en-US" sz="1800" dirty="0" smtClean="0">
                <a:solidFill>
                  <a:schemeClr val="tx1">
                    <a:lumMod val="65000"/>
                    <a:lumOff val="35000"/>
                  </a:schemeClr>
                </a:solidFill>
                <a:cs typeface="Arial" pitchFamily="34" charset="0"/>
              </a:rPr>
              <a:t> </a:t>
            </a:r>
            <a:r>
              <a:rPr lang="en-US" sz="1400" dirty="0" smtClean="0">
                <a:solidFill>
                  <a:schemeClr val="tx1">
                    <a:lumMod val="65000"/>
                    <a:lumOff val="35000"/>
                  </a:schemeClr>
                </a:solidFill>
                <a:cs typeface="Arial" pitchFamily="34" charset="0"/>
              </a:rPr>
              <a:t>and Tables</a:t>
            </a:r>
            <a:r>
              <a:rPr lang="en-US" sz="1800" dirty="0" smtClean="0">
                <a:solidFill>
                  <a:schemeClr val="tx1">
                    <a:lumMod val="65000"/>
                    <a:lumOff val="35000"/>
                  </a:schemeClr>
                </a:solidFill>
                <a:cs typeface="Arial" pitchFamily="34" charset="0"/>
              </a:rPr>
              <a:t> </a:t>
            </a:r>
            <a:r>
              <a:rPr lang="en-US" sz="1200" dirty="0" smtClean="0">
                <a:solidFill>
                  <a:schemeClr val="tx1">
                    <a:lumMod val="65000"/>
                    <a:lumOff val="35000"/>
                  </a:schemeClr>
                </a:solidFill>
                <a:cs typeface="Arial" pitchFamily="34" charset="0"/>
              </a:rPr>
              <a:t>and Tables</a:t>
            </a:r>
            <a:r>
              <a:rPr lang="en-US" sz="1800" dirty="0" smtClean="0">
                <a:solidFill>
                  <a:schemeClr val="tx1">
                    <a:lumMod val="65000"/>
                    <a:lumOff val="35000"/>
                  </a:schemeClr>
                </a:solidFill>
                <a:cs typeface="Arial" pitchFamily="34" charset="0"/>
              </a:rPr>
              <a:t> </a:t>
            </a:r>
            <a:r>
              <a:rPr lang="en-US" sz="1100" dirty="0" smtClean="0">
                <a:solidFill>
                  <a:schemeClr val="tx1">
                    <a:lumMod val="65000"/>
                    <a:lumOff val="35000"/>
                  </a:schemeClr>
                </a:solidFill>
                <a:cs typeface="Arial" pitchFamily="34" charset="0"/>
              </a:rPr>
              <a:t>and Tables</a:t>
            </a:r>
            <a:r>
              <a:rPr lang="en-US" sz="1800" dirty="0" smtClean="0">
                <a:solidFill>
                  <a:schemeClr val="tx1">
                    <a:lumMod val="65000"/>
                    <a:lumOff val="35000"/>
                  </a:schemeClr>
                </a:solidFill>
                <a:cs typeface="Arial" pitchFamily="34" charset="0"/>
              </a:rPr>
              <a:t> </a:t>
            </a:r>
            <a:r>
              <a:rPr lang="en-US" sz="1050" dirty="0" smtClean="0">
                <a:solidFill>
                  <a:schemeClr val="tx1">
                    <a:lumMod val="65000"/>
                    <a:lumOff val="35000"/>
                  </a:schemeClr>
                </a:solidFill>
                <a:cs typeface="Arial" pitchFamily="34" charset="0"/>
              </a:rPr>
              <a:t>and Tables</a:t>
            </a:r>
            <a:r>
              <a:rPr lang="en-US" sz="1800" dirty="0" smtClean="0">
                <a:solidFill>
                  <a:schemeClr val="tx1">
                    <a:lumMod val="65000"/>
                    <a:lumOff val="35000"/>
                  </a:schemeClr>
                </a:solidFill>
                <a:cs typeface="Arial" pitchFamily="34" charset="0"/>
              </a:rPr>
              <a:t> </a:t>
            </a:r>
            <a:r>
              <a:rPr lang="en-US" sz="1000" dirty="0" smtClean="0">
                <a:solidFill>
                  <a:schemeClr val="tx1">
                    <a:lumMod val="65000"/>
                    <a:lumOff val="35000"/>
                  </a:schemeClr>
                </a:solidFill>
                <a:cs typeface="Arial" pitchFamily="34" charset="0"/>
              </a:rPr>
              <a:t>and Tables</a:t>
            </a:r>
            <a:r>
              <a:rPr lang="en-US" sz="1800" dirty="0" smtClean="0">
                <a:solidFill>
                  <a:schemeClr val="tx1">
                    <a:lumMod val="65000"/>
                    <a:lumOff val="35000"/>
                  </a:schemeClr>
                </a:solidFill>
                <a:cs typeface="Arial" pitchFamily="34" charset="0"/>
              </a:rPr>
              <a:t> </a:t>
            </a:r>
            <a:r>
              <a:rPr lang="en-US" sz="900" dirty="0" smtClean="0">
                <a:solidFill>
                  <a:schemeClr val="tx1">
                    <a:lumMod val="65000"/>
                    <a:lumOff val="35000"/>
                  </a:schemeClr>
                </a:solidFill>
                <a:cs typeface="Arial" pitchFamily="34" charset="0"/>
              </a:rPr>
              <a:t>and Tables</a:t>
            </a:r>
            <a:r>
              <a:rPr lang="en-US" sz="1800" dirty="0" smtClean="0">
                <a:solidFill>
                  <a:schemeClr val="tx1">
                    <a:lumMod val="65000"/>
                    <a:lumOff val="35000"/>
                  </a:schemeClr>
                </a:solidFill>
                <a:cs typeface="Arial" pitchFamily="34" charset="0"/>
              </a:rPr>
              <a:t> </a:t>
            </a:r>
            <a:r>
              <a:rPr lang="en-US" sz="800" dirty="0" smtClean="0">
                <a:solidFill>
                  <a:schemeClr val="tx1">
                    <a:lumMod val="65000"/>
                    <a:lumOff val="35000"/>
                  </a:schemeClr>
                </a:solidFill>
                <a:cs typeface="Arial" pitchFamily="34" charset="0"/>
              </a:rPr>
              <a:t>and Tables . . . </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Locate the table “Standards”, and double click</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Notice entry near bottom, “Example Inch”</a:t>
            </a:r>
          </a:p>
          <a:p>
            <a:pPr lvl="1">
              <a:buClrTx/>
              <a:buFont typeface="Arial" pitchFamily="34" charset="0"/>
              <a:buChar char="•"/>
              <a:defRPr/>
            </a:pPr>
            <a:r>
              <a:rPr lang="en-US" sz="1800" dirty="0" smtClean="0">
                <a:solidFill>
                  <a:schemeClr val="tx1">
                    <a:lumMod val="65000"/>
                    <a:lumOff val="35000"/>
                  </a:schemeClr>
                </a:solidFill>
                <a:cs typeface="Arial" pitchFamily="34" charset="0"/>
              </a:rPr>
              <a:t>“</a:t>
            </a:r>
            <a:r>
              <a:rPr lang="en-US" sz="1800" dirty="0" err="1" smtClean="0">
                <a:solidFill>
                  <a:schemeClr val="tx1">
                    <a:lumMod val="65000"/>
                    <a:lumOff val="35000"/>
                  </a:schemeClr>
                </a:solidFill>
                <a:cs typeface="Arial" pitchFamily="34" charset="0"/>
              </a:rPr>
              <a:t>CategoryID</a:t>
            </a:r>
            <a:r>
              <a:rPr lang="en-US" sz="1800" dirty="0" smtClean="0">
                <a:solidFill>
                  <a:schemeClr val="tx1">
                    <a:lumMod val="65000"/>
                    <a:lumOff val="35000"/>
                  </a:schemeClr>
                </a:solidFill>
                <a:cs typeface="Arial" pitchFamily="34" charset="0"/>
              </a:rPr>
              <a:t>”, “Type ID” – Follow “</a:t>
            </a:r>
            <a:r>
              <a:rPr lang="en-US" sz="1800" dirty="0" err="1" smtClean="0">
                <a:solidFill>
                  <a:schemeClr val="tx1">
                    <a:lumMod val="65000"/>
                    <a:lumOff val="35000"/>
                  </a:schemeClr>
                </a:solidFill>
                <a:cs typeface="Arial" pitchFamily="34" charset="0"/>
              </a:rPr>
              <a:t>CategoryID</a:t>
            </a:r>
            <a:r>
              <a:rPr lang="en-US" sz="1800" dirty="0" smtClean="0">
                <a:solidFill>
                  <a:schemeClr val="tx1">
                    <a:lumMod val="65000"/>
                    <a:lumOff val="35000"/>
                  </a:schemeClr>
                </a:solidFill>
                <a:cs typeface="Arial" pitchFamily="34" charset="0"/>
              </a:rPr>
              <a:t>” path</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Locate table “USER0_AI_Categories”, double click</a:t>
            </a:r>
          </a:p>
          <a:p>
            <a:pPr lvl="1">
              <a:buClrTx/>
              <a:buFont typeface="Arial" pitchFamily="34" charset="0"/>
              <a:buChar char="•"/>
              <a:defRPr/>
            </a:pPr>
            <a:r>
              <a:rPr lang="en-US" sz="1800" dirty="0" smtClean="0">
                <a:solidFill>
                  <a:schemeClr val="tx1">
                    <a:lumMod val="65000"/>
                    <a:lumOff val="35000"/>
                  </a:schemeClr>
                </a:solidFill>
                <a:cs typeface="Arial" pitchFamily="34" charset="0"/>
              </a:rPr>
              <a:t>The next user-defined standard is “USER1_[seed std]_...”</a:t>
            </a:r>
            <a:endParaRPr lang="en-US" sz="1800" dirty="0">
              <a:solidFill>
                <a:schemeClr val="tx1">
                  <a:lumMod val="65000"/>
                  <a:lumOff val="35000"/>
                </a:schemeClr>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childTnLst>
                                </p:cTn>
                              </p:par>
                              <p:par>
                                <p:cTn id="33" presetID="10" presetClass="exit" presetSubtype="0" fill="hold" grpId="1" nodeType="withEffect">
                                  <p:stCondLst>
                                    <p:cond delay="0"/>
                                  </p:stCondLst>
                                  <p:childTnLst>
                                    <p:animEffect transition="out" filter="fade">
                                      <p:cBhvr>
                                        <p:cTn id="34" dur="1000"/>
                                        <p:tgtEl>
                                          <p:spTgt spid="4"/>
                                        </p:tgtEl>
                                      </p:cBhvr>
                                    </p:animEffect>
                                    <p:set>
                                      <p:cBhvr>
                                        <p:cTn id="35" dur="1" fill="hold">
                                          <p:stCondLst>
                                            <p:cond delay="999"/>
                                          </p:stCondLst>
                                        </p:cTn>
                                        <p:tgtEl>
                                          <p:spTgt spid="4"/>
                                        </p:tgtEl>
                                        <p:attrNameLst>
                                          <p:attrName>style.visibility</p:attrName>
                                        </p:attrNameLst>
                                      </p:cBhvr>
                                      <p:to>
                                        <p:strVal val="hidden"/>
                                      </p:to>
                                    </p:set>
                                  </p:childTnLst>
                                </p:cTn>
                              </p:par>
                              <p:par>
                                <p:cTn id="36" presetID="10" presetClass="entr" presetSubtype="0" fill="hold" grpId="0" nodeType="with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Effect transition="in" filter="fade">
                                      <p:cBhvr>
                                        <p:cTn id="38" dur="1000"/>
                                        <p:tgtEl>
                                          <p:spTgt spid="3">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fade">
                                      <p:cBhvr>
                                        <p:cTn id="43" dur="1000"/>
                                        <p:tgtEl>
                                          <p:spTgt spid="3">
                                            <p:txEl>
                                              <p:pRg st="4" end="4"/>
                                            </p:txEl>
                                          </p:spTgt>
                                        </p:tgtEl>
                                      </p:cBhvr>
                                    </p:animEffect>
                                  </p:childTnLst>
                                </p:cTn>
                              </p:par>
                              <p:par>
                                <p:cTn id="44" presetID="10" presetClass="exit" presetSubtype="0" fill="hold" grpId="1" nodeType="withEffect">
                                  <p:stCondLst>
                                    <p:cond delay="0"/>
                                  </p:stCondLst>
                                  <p:childTnLst>
                                    <p:animEffect transition="out" filter="fade">
                                      <p:cBhvr>
                                        <p:cTn id="45" dur="1000"/>
                                        <p:tgtEl>
                                          <p:spTgt spid="5"/>
                                        </p:tgtEl>
                                      </p:cBhvr>
                                    </p:animEffect>
                                    <p:set>
                                      <p:cBhvr>
                                        <p:cTn id="46" dur="1" fill="hold">
                                          <p:stCondLst>
                                            <p:cond delay="999"/>
                                          </p:stCondLst>
                                        </p:cTn>
                                        <p:tgtEl>
                                          <p:spTgt spid="5"/>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1000"/>
                                        <p:tgtEl>
                                          <p:spTgt spid="7"/>
                                        </p:tgtEl>
                                      </p:cBhvr>
                                    </p:animEffect>
                                    <p:set>
                                      <p:cBhvr>
                                        <p:cTn id="49" dur="1" fill="hold">
                                          <p:stCondLst>
                                            <p:cond delay="999"/>
                                          </p:stCondLst>
                                        </p:cTn>
                                        <p:tgtEl>
                                          <p:spTgt spid="7"/>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1000"/>
                                        <p:tgtEl>
                                          <p:spTgt spid="8"/>
                                        </p:tgtEl>
                                      </p:cBhvr>
                                    </p:animEffect>
                                    <p:set>
                                      <p:cBhvr>
                                        <p:cTn id="52" dur="1" fill="hold">
                                          <p:stCondLst>
                                            <p:cond delay="999"/>
                                          </p:stCondLst>
                                        </p:cTn>
                                        <p:tgtEl>
                                          <p:spTgt spid="8"/>
                                        </p:tgtEl>
                                        <p:attrNameLst>
                                          <p:attrName>style.visibility</p:attrName>
                                        </p:attrNameLst>
                                      </p:cBhvr>
                                      <p:to>
                                        <p:strVal val="hidden"/>
                                      </p:to>
                                    </p:set>
                                  </p:childTnLst>
                                </p:cTn>
                              </p:par>
                              <p:par>
                                <p:cTn id="53" presetID="10" presetClass="entr" presetSubtype="0" fill="hold" grpId="0" nodeType="withEffect">
                                  <p:stCondLst>
                                    <p:cond delay="0"/>
                                  </p:stCondLst>
                                  <p:childTnLst>
                                    <p:set>
                                      <p:cBhvr>
                                        <p:cTn id="54" dur="1" fill="hold">
                                          <p:stCondLst>
                                            <p:cond delay="0"/>
                                          </p:stCondLst>
                                        </p:cTn>
                                        <p:tgtEl>
                                          <p:spTgt spid="3">
                                            <p:txEl>
                                              <p:pRg st="5" end="5"/>
                                            </p:txEl>
                                          </p:spTgt>
                                        </p:tgtEl>
                                        <p:attrNameLst>
                                          <p:attrName>style.visibility</p:attrName>
                                        </p:attrNameLst>
                                      </p:cBhvr>
                                      <p:to>
                                        <p:strVal val="visible"/>
                                      </p:to>
                                    </p:set>
                                    <p:animEffect transition="in" filter="fade">
                                      <p:cBhvr>
                                        <p:cTn id="55"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4" grpId="0" animBg="1"/>
      <p:bldP spid="4" grpId="1" animBg="1"/>
      <p:bldP spid="7" grpId="0" animBg="1"/>
      <p:bldP spid="7" grpId="1" animBg="1"/>
      <p:bldP spid="8" grpId="0" animBg="1"/>
      <p:bldP spid="8" grpId="1" animBg="1"/>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301752" y="155448"/>
            <a:ext cx="6858000" cy="612648"/>
          </a:xfrm>
        </p:spPr>
        <p:txBody>
          <a:bodyPr/>
          <a:lstStyle/>
          <a:p>
            <a:r>
              <a:rPr lang="en-US" sz="2400" smtClean="0"/>
              <a:t>Analyze “USERx_xx_Categories” Table</a:t>
            </a:r>
          </a:p>
        </p:txBody>
      </p:sp>
      <p:sp>
        <p:nvSpPr>
          <p:cNvPr id="3" name="Content Placeholder 2"/>
          <p:cNvSpPr>
            <a:spLocks noGrp="1"/>
          </p:cNvSpPr>
          <p:nvPr>
            <p:ph idx="1"/>
          </p:nvPr>
        </p:nvSpPr>
        <p:spPr>
          <a:xfrm>
            <a:off x="457200" y="1325563"/>
            <a:ext cx="8229600" cy="1281112"/>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Toolbox section for HW is “Bolts and Screws”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and open </a:t>
            </a:r>
            <a:r>
              <a:rPr lang="en-US" sz="1800" dirty="0" err="1" smtClean="0">
                <a:solidFill>
                  <a:schemeClr val="tx1">
                    <a:lumMod val="65000"/>
                    <a:lumOff val="35000"/>
                  </a:schemeClr>
                </a:solidFill>
                <a:cs typeface="Arial" pitchFamily="34" charset="0"/>
              </a:rPr>
              <a:t>TypeID</a:t>
            </a:r>
            <a:r>
              <a:rPr lang="en-US" sz="1800" dirty="0" smtClean="0">
                <a:solidFill>
                  <a:schemeClr val="tx1">
                    <a:lumMod val="65000"/>
                    <a:lumOff val="35000"/>
                  </a:schemeClr>
                </a:solidFill>
                <a:cs typeface="Arial" pitchFamily="34" charset="0"/>
              </a:rPr>
              <a:t>, “USER0_AI_TYPE_BS”</a:t>
            </a:r>
          </a:p>
        </p:txBody>
      </p:sp>
      <p:pic>
        <p:nvPicPr>
          <p:cNvPr id="4" name="Picture 3" descr="SWB_User_Categories.bmp"/>
          <p:cNvPicPr>
            <a:picLocks noChangeAspect="1"/>
          </p:cNvPicPr>
          <p:nvPr/>
        </p:nvPicPr>
        <p:blipFill>
          <a:blip r:embed="rId3"/>
          <a:srcRect/>
          <a:stretch>
            <a:fillRect/>
          </a:stretch>
        </p:blipFill>
        <p:spPr bwMode="auto">
          <a:xfrm>
            <a:off x="1066800" y="2697163"/>
            <a:ext cx="6915150" cy="3692525"/>
          </a:xfrm>
          <a:prstGeom prst="rect">
            <a:avLst/>
          </a:prstGeom>
          <a:noFill/>
          <a:ln w="9525">
            <a:noFill/>
            <a:miter lim="800000"/>
            <a:headEnd/>
            <a:tailEnd/>
          </a:ln>
        </p:spPr>
      </p:pic>
      <p:sp>
        <p:nvSpPr>
          <p:cNvPr id="5" name="Down Arrow 4"/>
          <p:cNvSpPr/>
          <p:nvPr/>
        </p:nvSpPr>
        <p:spPr>
          <a:xfrm rot="1751970">
            <a:off x="4094163" y="2308225"/>
            <a:ext cx="484187" cy="11731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6" name="Down Arrow 5"/>
          <p:cNvSpPr/>
          <p:nvPr/>
        </p:nvSpPr>
        <p:spPr>
          <a:xfrm rot="1751970">
            <a:off x="7294563" y="2124075"/>
            <a:ext cx="484187" cy="117475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01752" y="155448"/>
            <a:ext cx="6858000" cy="612648"/>
          </a:xfrm>
        </p:spPr>
        <p:txBody>
          <a:bodyPr/>
          <a:lstStyle/>
          <a:p>
            <a:r>
              <a:rPr lang="en-US" sz="2400" smtClean="0"/>
              <a:t>Analyze “USERx_xx_TYPE_BS” Table</a:t>
            </a:r>
          </a:p>
        </p:txBody>
      </p:sp>
      <p:sp>
        <p:nvSpPr>
          <p:cNvPr id="3" name="Content Placeholder 2"/>
          <p:cNvSpPr>
            <a:spLocks noGrp="1"/>
          </p:cNvSpPr>
          <p:nvPr>
            <p:ph idx="1"/>
          </p:nvPr>
        </p:nvSpPr>
        <p:spPr>
          <a:xfrm>
            <a:off x="228600" y="1143000"/>
            <a:ext cx="8610600" cy="2011363"/>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Visibility is big here:  See the right columns.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Note all with “CBORE…” are followed by “1”, “-1”</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“Regular Hex Bolt”, select entire row.</a:t>
            </a:r>
            <a:endParaRPr lang="en-US" sz="1800" dirty="0">
              <a:solidFill>
                <a:schemeClr val="tx1">
                  <a:lumMod val="65000"/>
                  <a:lumOff val="35000"/>
                </a:schemeClr>
              </a:solidFill>
              <a:cs typeface="Arial" pitchFamily="34" charset="0"/>
            </a:endParaRPr>
          </a:p>
        </p:txBody>
      </p:sp>
      <p:pic>
        <p:nvPicPr>
          <p:cNvPr id="4" name="Picture 3" descr="SWB_Types_BS.bmp"/>
          <p:cNvPicPr>
            <a:picLocks noChangeAspect="1"/>
          </p:cNvPicPr>
          <p:nvPr/>
        </p:nvPicPr>
        <p:blipFill>
          <a:blip r:embed="rId3"/>
          <a:srcRect/>
          <a:stretch>
            <a:fillRect/>
          </a:stretch>
        </p:blipFill>
        <p:spPr bwMode="auto">
          <a:xfrm>
            <a:off x="152400" y="2789238"/>
            <a:ext cx="7772400" cy="3903662"/>
          </a:xfrm>
          <a:prstGeom prst="rect">
            <a:avLst/>
          </a:prstGeom>
          <a:noFill/>
          <a:ln w="9525">
            <a:noFill/>
            <a:miter lim="800000"/>
            <a:headEnd/>
            <a:tailEnd/>
          </a:ln>
        </p:spPr>
      </p:pic>
      <p:sp>
        <p:nvSpPr>
          <p:cNvPr id="5" name="Down Arrow 4"/>
          <p:cNvSpPr/>
          <p:nvPr/>
        </p:nvSpPr>
        <p:spPr>
          <a:xfrm rot="1751970">
            <a:off x="6837363" y="3952875"/>
            <a:ext cx="484187" cy="117475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6" name="Down Arrow 5"/>
          <p:cNvSpPr/>
          <p:nvPr/>
        </p:nvSpPr>
        <p:spPr>
          <a:xfrm rot="1751970">
            <a:off x="7675563" y="3952875"/>
            <a:ext cx="484187" cy="117475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7" name="Down Arrow 6"/>
          <p:cNvSpPr/>
          <p:nvPr/>
        </p:nvSpPr>
        <p:spPr>
          <a:xfrm rot="8052392">
            <a:off x="8035131" y="5317332"/>
            <a:ext cx="581025" cy="97948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pic>
        <p:nvPicPr>
          <p:cNvPr id="8" name="Picture 7" descr="SWB_Types_BS_toCopy.bmp"/>
          <p:cNvPicPr>
            <a:picLocks noChangeAspect="1"/>
          </p:cNvPicPr>
          <p:nvPr/>
        </p:nvPicPr>
        <p:blipFill>
          <a:blip r:embed="rId4"/>
          <a:srcRect/>
          <a:stretch>
            <a:fillRect/>
          </a:stretch>
        </p:blipFill>
        <p:spPr bwMode="auto">
          <a:xfrm>
            <a:off x="0" y="4668838"/>
            <a:ext cx="9144000" cy="793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301752" y="155448"/>
            <a:ext cx="6858000" cy="612648"/>
          </a:xfrm>
        </p:spPr>
        <p:txBody>
          <a:bodyPr/>
          <a:lstStyle/>
          <a:p>
            <a:r>
              <a:rPr lang="en-US" sz="2400" smtClean="0"/>
              <a:t>Use Existing Row to start New Hole</a:t>
            </a:r>
          </a:p>
        </p:txBody>
      </p:sp>
      <p:sp>
        <p:nvSpPr>
          <p:cNvPr id="3" name="Content Placeholder 2"/>
          <p:cNvSpPr>
            <a:spLocks noGrp="1"/>
          </p:cNvSpPr>
          <p:nvPr>
            <p:ph idx="1"/>
          </p:nvPr>
        </p:nvSpPr>
        <p:spPr>
          <a:xfrm>
            <a:off x="152400" y="1325563"/>
            <a:ext cx="3733800" cy="2865437"/>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&lt;Ctrl-C&gt; copy the row.</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Move to blank row at end of table</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&lt;Ctrl-V&gt; paste new row</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Modify new row as follows:</a:t>
            </a:r>
            <a:endParaRPr lang="en-US" sz="1800" dirty="0">
              <a:solidFill>
                <a:schemeClr val="tx1">
                  <a:lumMod val="65000"/>
                  <a:lumOff val="35000"/>
                </a:schemeClr>
              </a:solidFill>
              <a:cs typeface="Arial" pitchFamily="34" charset="0"/>
            </a:endParaRPr>
          </a:p>
        </p:txBody>
      </p:sp>
      <p:sp>
        <p:nvSpPr>
          <p:cNvPr id="5" name="Content Placeholder 2"/>
          <p:cNvSpPr txBox="1">
            <a:spLocks/>
          </p:cNvSpPr>
          <p:nvPr/>
        </p:nvSpPr>
        <p:spPr>
          <a:xfrm>
            <a:off x="152400" y="2895600"/>
            <a:ext cx="8991600" cy="2286000"/>
          </a:xfrm>
          <a:prstGeom prst="rect">
            <a:avLst/>
          </a:prstGeom>
        </p:spPr>
        <p:txBody>
          <a:bodyPr/>
          <a:lstStyle/>
          <a:p>
            <a:pPr marL="571500" lvl="1" indent="-165100">
              <a:lnSpc>
                <a:spcPct val="90000"/>
              </a:lnSpc>
              <a:spcBef>
                <a:spcPct val="40000"/>
              </a:spcBef>
              <a:spcAft>
                <a:spcPct val="20000"/>
              </a:spcAft>
              <a:buClr>
                <a:schemeClr val="tx1">
                  <a:lumMod val="65000"/>
                  <a:lumOff val="35000"/>
                </a:schemeClr>
              </a:buClr>
              <a:buSzPct val="80000"/>
              <a:buFont typeface="Arial" pitchFamily="34" charset="0"/>
              <a:buChar char="•"/>
              <a:defRPr/>
            </a:pPr>
            <a:r>
              <a:rPr lang="en-US" sz="1800" dirty="0">
                <a:solidFill>
                  <a:schemeClr val="tx1">
                    <a:lumMod val="65000"/>
                    <a:lumOff val="35000"/>
                  </a:schemeClr>
                </a:solidFill>
                <a:ea typeface="+mn-ea"/>
                <a:cs typeface="Arial" pitchFamily="34" charset="0"/>
              </a:rPr>
              <a:t>“Title”: “Hex Bolt” -&gt; “Hex Bolt Spot Face”</a:t>
            </a:r>
          </a:p>
          <a:p>
            <a:pPr marL="571500" lvl="1" indent="-165100">
              <a:lnSpc>
                <a:spcPct val="90000"/>
              </a:lnSpc>
              <a:spcBef>
                <a:spcPct val="40000"/>
              </a:spcBef>
              <a:spcAft>
                <a:spcPct val="20000"/>
              </a:spcAft>
              <a:buClr>
                <a:schemeClr val="tx1">
                  <a:lumMod val="65000"/>
                  <a:lumOff val="35000"/>
                </a:schemeClr>
              </a:buClr>
              <a:buSzPct val="80000"/>
              <a:buFont typeface="Arial" pitchFamily="34" charset="0"/>
              <a:buChar char="•"/>
              <a:defRPr/>
            </a:pPr>
            <a:r>
              <a:rPr lang="en-US" sz="1800" dirty="0">
                <a:solidFill>
                  <a:schemeClr val="tx1">
                    <a:lumMod val="65000"/>
                    <a:lumOff val="35000"/>
                  </a:schemeClr>
                </a:solidFill>
                <a:ea typeface="+mn-ea"/>
                <a:cs typeface="Arial" pitchFamily="34" charset="0"/>
              </a:rPr>
              <a:t>“</a:t>
            </a:r>
            <a:r>
              <a:rPr lang="en-US" sz="1800" dirty="0" err="1">
                <a:solidFill>
                  <a:schemeClr val="tx1">
                    <a:lumMod val="65000"/>
                    <a:lumOff val="35000"/>
                  </a:schemeClr>
                </a:solidFill>
                <a:ea typeface="+mn-ea"/>
                <a:cs typeface="Arial" pitchFamily="34" charset="0"/>
              </a:rPr>
              <a:t>ConfigurationTable</a:t>
            </a:r>
            <a:r>
              <a:rPr lang="en-US" sz="1800" dirty="0">
                <a:solidFill>
                  <a:schemeClr val="tx1">
                    <a:lumMod val="65000"/>
                    <a:lumOff val="35000"/>
                  </a:schemeClr>
                </a:solidFill>
                <a:ea typeface="+mn-ea"/>
                <a:cs typeface="Arial" pitchFamily="34" charset="0"/>
              </a:rPr>
              <a:t>”: “+CFG_BS_HBOLT” -&gt; “+CFG_BS_HBOLT_SF”</a:t>
            </a:r>
          </a:p>
          <a:p>
            <a:pPr marL="571500" lvl="1" indent="-165100">
              <a:lnSpc>
                <a:spcPct val="90000"/>
              </a:lnSpc>
              <a:spcBef>
                <a:spcPct val="40000"/>
              </a:spcBef>
              <a:spcAft>
                <a:spcPct val="20000"/>
              </a:spcAft>
              <a:buClr>
                <a:schemeClr val="tx1">
                  <a:lumMod val="65000"/>
                  <a:lumOff val="35000"/>
                </a:schemeClr>
              </a:buClr>
              <a:buSzPct val="80000"/>
              <a:buFont typeface="Arial" pitchFamily="34" charset="0"/>
              <a:buChar char="•"/>
              <a:defRPr/>
            </a:pPr>
            <a:r>
              <a:rPr lang="en-US" sz="1800" dirty="0">
                <a:solidFill>
                  <a:schemeClr val="tx1">
                    <a:lumMod val="65000"/>
                    <a:lumOff val="35000"/>
                  </a:schemeClr>
                </a:solidFill>
                <a:ea typeface="+mn-ea"/>
                <a:cs typeface="Arial" pitchFamily="34" charset="0"/>
              </a:rPr>
              <a:t>“</a:t>
            </a:r>
            <a:r>
              <a:rPr lang="en-US" sz="1800" dirty="0" err="1">
                <a:solidFill>
                  <a:schemeClr val="tx1">
                    <a:lumMod val="65000"/>
                    <a:lumOff val="35000"/>
                  </a:schemeClr>
                </a:solidFill>
                <a:ea typeface="+mn-ea"/>
                <a:cs typeface="Arial" pitchFamily="34" charset="0"/>
              </a:rPr>
              <a:t>DataTable</a:t>
            </a:r>
            <a:r>
              <a:rPr lang="en-US" sz="1800" dirty="0">
                <a:solidFill>
                  <a:schemeClr val="tx1">
                    <a:lumMod val="65000"/>
                    <a:lumOff val="35000"/>
                  </a:schemeClr>
                </a:solidFill>
                <a:ea typeface="+mn-ea"/>
                <a:cs typeface="Arial" pitchFamily="34" charset="0"/>
              </a:rPr>
              <a:t>”: “+DATA_HBOLT” -&gt; “+DATA_HBOLT_SF”</a:t>
            </a:r>
          </a:p>
          <a:p>
            <a:pPr marL="571500" lvl="1" indent="-165100">
              <a:lnSpc>
                <a:spcPct val="90000"/>
              </a:lnSpc>
              <a:spcBef>
                <a:spcPct val="40000"/>
              </a:spcBef>
              <a:spcAft>
                <a:spcPct val="20000"/>
              </a:spcAft>
              <a:buClr>
                <a:schemeClr val="tx1">
                  <a:lumMod val="65000"/>
                  <a:lumOff val="35000"/>
                </a:schemeClr>
              </a:buClr>
              <a:buSzPct val="80000"/>
              <a:buFont typeface="Arial" pitchFamily="34" charset="0"/>
              <a:buChar char="•"/>
              <a:defRPr/>
            </a:pPr>
            <a:r>
              <a:rPr lang="en-US" sz="1800" dirty="0">
                <a:solidFill>
                  <a:schemeClr val="tx1">
                    <a:lumMod val="65000"/>
                    <a:lumOff val="35000"/>
                  </a:schemeClr>
                </a:solidFill>
                <a:ea typeface="+mn-ea"/>
                <a:cs typeface="Arial" pitchFamily="34" charset="0"/>
              </a:rPr>
              <a:t>“</a:t>
            </a:r>
            <a:r>
              <a:rPr lang="en-US" sz="1800" dirty="0" err="1">
                <a:solidFill>
                  <a:schemeClr val="tx1">
                    <a:lumMod val="65000"/>
                    <a:lumOff val="35000"/>
                  </a:schemeClr>
                </a:solidFill>
                <a:ea typeface="+mn-ea"/>
                <a:cs typeface="Arial" pitchFamily="34" charset="0"/>
              </a:rPr>
              <a:t>SWConst_Enum_Value</a:t>
            </a:r>
            <a:r>
              <a:rPr lang="en-US" sz="1800" dirty="0">
                <a:solidFill>
                  <a:schemeClr val="tx1">
                    <a:lumMod val="65000"/>
                    <a:lumOff val="35000"/>
                  </a:schemeClr>
                </a:solidFill>
                <a:ea typeface="+mn-ea"/>
                <a:cs typeface="Arial" pitchFamily="34" charset="0"/>
              </a:rPr>
              <a:t>”: “3” -&gt; “17” (Unique value)</a:t>
            </a:r>
          </a:p>
          <a:p>
            <a:pPr marL="571500" lvl="1" indent="-165100">
              <a:lnSpc>
                <a:spcPct val="90000"/>
              </a:lnSpc>
              <a:spcBef>
                <a:spcPct val="40000"/>
              </a:spcBef>
              <a:spcAft>
                <a:spcPct val="20000"/>
              </a:spcAft>
              <a:buClr>
                <a:schemeClr val="tx1">
                  <a:lumMod val="65000"/>
                  <a:lumOff val="35000"/>
                </a:schemeClr>
              </a:buClr>
              <a:buSzPct val="80000"/>
              <a:buFont typeface="Arial" pitchFamily="34" charset="0"/>
              <a:buChar char="•"/>
              <a:defRPr/>
            </a:pPr>
            <a:r>
              <a:rPr lang="en-US" sz="1800" dirty="0">
                <a:solidFill>
                  <a:schemeClr val="tx1">
                    <a:lumMod val="65000"/>
                    <a:lumOff val="35000"/>
                  </a:schemeClr>
                </a:solidFill>
                <a:ea typeface="+mn-ea"/>
                <a:cs typeface="Arial" pitchFamily="34" charset="0"/>
              </a:rPr>
              <a:t>“</a:t>
            </a:r>
            <a:r>
              <a:rPr lang="en-US" sz="1800" dirty="0" err="1">
                <a:solidFill>
                  <a:schemeClr val="tx1">
                    <a:lumMod val="65000"/>
                    <a:lumOff val="35000"/>
                  </a:schemeClr>
                </a:solidFill>
                <a:ea typeface="+mn-ea"/>
                <a:cs typeface="Arial" pitchFamily="34" charset="0"/>
              </a:rPr>
              <a:t>HoleDescriptionFormat</a:t>
            </a:r>
            <a:r>
              <a:rPr lang="en-US" sz="1800" dirty="0">
                <a:solidFill>
                  <a:schemeClr val="tx1">
                    <a:lumMod val="65000"/>
                    <a:lumOff val="35000"/>
                  </a:schemeClr>
                </a:solidFill>
                <a:ea typeface="+mn-ea"/>
                <a:cs typeface="Arial" pitchFamily="34" charset="0"/>
              </a:rPr>
              <a:t>”: “CBORE for %size Hex Head Bolt” -&gt; “</a:t>
            </a:r>
            <a:r>
              <a:rPr lang="en-US" sz="1800" dirty="0" err="1">
                <a:solidFill>
                  <a:schemeClr val="tx1">
                    <a:lumMod val="65000"/>
                    <a:lumOff val="35000"/>
                  </a:schemeClr>
                </a:solidFill>
                <a:ea typeface="+mn-ea"/>
                <a:cs typeface="Arial" pitchFamily="34" charset="0"/>
              </a:rPr>
              <a:t>SpotFace</a:t>
            </a:r>
            <a:r>
              <a:rPr lang="en-US" sz="1800" dirty="0">
                <a:solidFill>
                  <a:schemeClr val="tx1">
                    <a:lumMod val="65000"/>
                    <a:lumOff val="35000"/>
                  </a:schemeClr>
                </a:solidFill>
                <a:ea typeface="+mn-ea"/>
                <a:cs typeface="Arial" pitchFamily="34" charset="0"/>
              </a:rPr>
              <a:t> for %size Hex Head Bolt”</a:t>
            </a:r>
          </a:p>
        </p:txBody>
      </p:sp>
      <p:pic>
        <p:nvPicPr>
          <p:cNvPr id="6" name="Picture 5" descr="SWB_Types_BS_toCopy.bmp"/>
          <p:cNvPicPr>
            <a:picLocks noChangeAspect="1"/>
          </p:cNvPicPr>
          <p:nvPr/>
        </p:nvPicPr>
        <p:blipFill>
          <a:blip r:embed="rId3"/>
          <a:srcRect/>
          <a:stretch>
            <a:fillRect/>
          </a:stretch>
        </p:blipFill>
        <p:spPr bwMode="auto">
          <a:xfrm>
            <a:off x="0" y="5181600"/>
            <a:ext cx="9144000" cy="7921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fade">
                                      <p:cBhvr>
                                        <p:cTn id="27" dur="1000"/>
                                        <p:tgtEl>
                                          <p:spTgt spid="5">
                                            <p:txEl>
                                              <p:pRg st="0" end="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Effect transition="in" filter="fade">
                                      <p:cBhvr>
                                        <p:cTn id="33" dur="1000"/>
                                        <p:tgtEl>
                                          <p:spTgt spid="5">
                                            <p:txEl>
                                              <p:pRg st="1" end="1"/>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
                                            <p:txEl>
                                              <p:pRg st="2" end="2"/>
                                            </p:txEl>
                                          </p:spTgt>
                                        </p:tgtEl>
                                        <p:attrNameLst>
                                          <p:attrName>style.visibility</p:attrName>
                                        </p:attrNameLst>
                                      </p:cBhvr>
                                      <p:to>
                                        <p:strVal val="visible"/>
                                      </p:to>
                                    </p:set>
                                    <p:animEffect transition="in" filter="fade">
                                      <p:cBhvr>
                                        <p:cTn id="36" dur="1000"/>
                                        <p:tgtEl>
                                          <p:spTgt spid="5">
                                            <p:txEl>
                                              <p:pRg st="2" end="2"/>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animEffect transition="in" filter="fade">
                                      <p:cBhvr>
                                        <p:cTn id="39" dur="1000"/>
                                        <p:tgtEl>
                                          <p:spTgt spid="5">
                                            <p:txEl>
                                              <p:pRg st="3" end="3"/>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Effect transition="in" filter="fade">
                                      <p:cBhvr>
                                        <p:cTn id="42" dur="1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55448"/>
            <a:ext cx="7159625" cy="612648"/>
          </a:xfrm>
        </p:spPr>
        <p:txBody>
          <a:bodyPr>
            <a:normAutofit fontScale="90000"/>
          </a:bodyPr>
          <a:lstStyle/>
          <a:p>
            <a:pPr>
              <a:defRPr/>
            </a:pPr>
            <a:r>
              <a:rPr lang="en-US" sz="2400" dirty="0" smtClean="0"/>
              <a:t>Use Existing Tables to Create New Tables for New Hole</a:t>
            </a:r>
            <a:endParaRPr lang="en-US" sz="2400" dirty="0"/>
          </a:p>
        </p:txBody>
      </p:sp>
      <p:sp>
        <p:nvSpPr>
          <p:cNvPr id="3" name="Content Placeholder 2"/>
          <p:cNvSpPr>
            <a:spLocks noGrp="1"/>
          </p:cNvSpPr>
          <p:nvPr>
            <p:ph idx="1"/>
          </p:nvPr>
        </p:nvSpPr>
        <p:spPr>
          <a:xfrm>
            <a:off x="457200" y="1143000"/>
            <a:ext cx="7315200" cy="4525963"/>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select and copy Table “USER0_AI_CFG_BS_HBOLT”</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Paste and rename to “USER0_AI_CFG_BS_HBOLT_SF”</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select and copy Table “USER0_AI_DATA_HBOLT”</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Paste and rename to “USER0_AI_DATA_HBOLT_SF”</a:t>
            </a:r>
            <a:endParaRPr lang="en-US" sz="1800" dirty="0">
              <a:solidFill>
                <a:schemeClr val="tx1">
                  <a:lumMod val="65000"/>
                  <a:lumOff val="35000"/>
                </a:schemeClr>
              </a:solidFill>
              <a:cs typeface="Arial" pitchFamily="34" charset="0"/>
            </a:endParaRPr>
          </a:p>
        </p:txBody>
      </p:sp>
      <p:pic>
        <p:nvPicPr>
          <p:cNvPr id="4" name="Picture 3" descr="SWB_Types_BS_toCopy.bmp"/>
          <p:cNvPicPr>
            <a:picLocks noChangeAspect="1"/>
          </p:cNvPicPr>
          <p:nvPr/>
        </p:nvPicPr>
        <p:blipFill>
          <a:blip r:embed="rId3"/>
          <a:srcRect/>
          <a:stretch>
            <a:fillRect/>
          </a:stretch>
        </p:blipFill>
        <p:spPr bwMode="auto">
          <a:xfrm>
            <a:off x="0" y="5522913"/>
            <a:ext cx="9144000" cy="7921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sz="2400" smtClean="0"/>
              <a:t>Enter Custom Data for Spot Face</a:t>
            </a:r>
          </a:p>
        </p:txBody>
      </p:sp>
      <p:sp>
        <p:nvSpPr>
          <p:cNvPr id="3" name="Content Placeholder 2"/>
          <p:cNvSpPr>
            <a:spLocks noGrp="1"/>
          </p:cNvSpPr>
          <p:nvPr>
            <p:ph idx="1"/>
          </p:nvPr>
        </p:nvSpPr>
        <p:spPr>
          <a:xfrm>
            <a:off x="533400" y="1295400"/>
            <a:ext cx="8305800" cy="51816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Example:  your company standard </a:t>
            </a:r>
            <a:r>
              <a:rPr lang="en-US" sz="1800" dirty="0" err="1" smtClean="0">
                <a:solidFill>
                  <a:schemeClr val="tx1">
                    <a:lumMod val="65000"/>
                    <a:lumOff val="35000"/>
                  </a:schemeClr>
                </a:solidFill>
                <a:cs typeface="Arial" pitchFamily="34" charset="0"/>
              </a:rPr>
              <a:t>spotface</a:t>
            </a:r>
            <a:r>
              <a:rPr lang="en-US" sz="1800" dirty="0" smtClean="0">
                <a:solidFill>
                  <a:schemeClr val="tx1">
                    <a:lumMod val="65000"/>
                    <a:lumOff val="35000"/>
                  </a:schemeClr>
                </a:solidFill>
                <a:cs typeface="Arial" pitchFamily="34" charset="0"/>
              </a:rPr>
              <a:t> on a flat cast surface is 25% of the full counterbore depth.</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Double click table “USER0_AI_DATA_HBOLT_SF” to open</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Change all values under “CBORE_DEPTH” to ¼ of current value</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New minor hole type is complete!</a:t>
            </a:r>
            <a:endParaRPr lang="en-US" sz="1800" dirty="0">
              <a:solidFill>
                <a:schemeClr val="tx1">
                  <a:lumMod val="65000"/>
                  <a:lumOff val="35000"/>
                </a:schemeClr>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z="2400" smtClean="0"/>
              <a:t>Use the New Hole Type</a:t>
            </a:r>
          </a:p>
        </p:txBody>
      </p:sp>
      <p:pic>
        <p:nvPicPr>
          <p:cNvPr id="4" name="Picture 3" descr="NewHoleInPropMgr.JPG"/>
          <p:cNvPicPr>
            <a:picLocks noChangeAspect="1"/>
          </p:cNvPicPr>
          <p:nvPr/>
        </p:nvPicPr>
        <p:blipFill>
          <a:blip r:embed="rId3"/>
          <a:srcRect/>
          <a:stretch>
            <a:fillRect/>
          </a:stretch>
        </p:blipFill>
        <p:spPr bwMode="auto">
          <a:xfrm>
            <a:off x="1905000" y="2362200"/>
            <a:ext cx="2284413" cy="4181475"/>
          </a:xfrm>
          <a:prstGeom prst="rect">
            <a:avLst/>
          </a:prstGeom>
          <a:noFill/>
          <a:ln w="9525">
            <a:noFill/>
            <a:miter lim="800000"/>
            <a:headEnd/>
            <a:tailEnd/>
          </a:ln>
        </p:spPr>
      </p:pic>
      <p:pic>
        <p:nvPicPr>
          <p:cNvPr id="5" name="Picture 4" descr="NewHoleInFeatTree.JPG"/>
          <p:cNvPicPr>
            <a:picLocks noChangeAspect="1"/>
          </p:cNvPicPr>
          <p:nvPr/>
        </p:nvPicPr>
        <p:blipFill>
          <a:blip r:embed="rId4"/>
          <a:srcRect/>
          <a:stretch>
            <a:fillRect/>
          </a:stretch>
        </p:blipFill>
        <p:spPr bwMode="auto">
          <a:xfrm>
            <a:off x="4267200" y="4800600"/>
            <a:ext cx="4489450" cy="990600"/>
          </a:xfrm>
          <a:prstGeom prst="rect">
            <a:avLst/>
          </a:prstGeom>
          <a:noFill/>
          <a:ln w="9525">
            <a:noFill/>
            <a:miter lim="800000"/>
            <a:headEnd/>
            <a:tailEnd/>
          </a:ln>
        </p:spPr>
      </p:pic>
      <p:sp>
        <p:nvSpPr>
          <p:cNvPr id="3" name="Content Placeholder 2"/>
          <p:cNvSpPr>
            <a:spLocks noGrp="1"/>
          </p:cNvSpPr>
          <p:nvPr>
            <p:ph idx="1"/>
          </p:nvPr>
        </p:nvSpPr>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Create a “</a:t>
            </a:r>
            <a:r>
              <a:rPr lang="en-US" sz="1800" dirty="0" err="1" smtClean="0">
                <a:solidFill>
                  <a:schemeClr val="tx1">
                    <a:lumMod val="65000"/>
                    <a:lumOff val="35000"/>
                  </a:schemeClr>
                </a:solidFill>
                <a:cs typeface="Arial" pitchFamily="34" charset="0"/>
              </a:rPr>
              <a:t>Spotface</a:t>
            </a:r>
            <a:r>
              <a:rPr lang="en-US" sz="1800" dirty="0" smtClean="0">
                <a:solidFill>
                  <a:schemeClr val="tx1">
                    <a:lumMod val="65000"/>
                    <a:lumOff val="35000"/>
                  </a:schemeClr>
                </a:solidFill>
                <a:cs typeface="Arial" pitchFamily="34" charset="0"/>
              </a:rPr>
              <a:t>” hole using the “Counterbore” primary type, “Example Inch” standard, “Hex Bolt Spot Face” minor hole type.</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After creating new hole sizes, custom standards, favorites, custom hole types and increasing consistent design from the engineering group, what is it time for?</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Time for your performance review!</a:t>
            </a:r>
            <a:endParaRPr lang="en-US" sz="1800" dirty="0">
              <a:solidFill>
                <a:schemeClr val="tx1">
                  <a:lumMod val="65000"/>
                  <a:lumOff val="35000"/>
                </a:schemeClr>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xit" presetSubtype="0" fill="hold" nodeType="withEffect">
                                  <p:stCondLst>
                                    <p:cond delay="0"/>
                                  </p:stCondLst>
                                  <p:childTnLst>
                                    <p:animEffect transition="out" filter="fade">
                                      <p:cBhvr>
                                        <p:cTn id="20" dur="1000"/>
                                        <p:tgtEl>
                                          <p:spTgt spid="4"/>
                                        </p:tgtEl>
                                      </p:cBhvr>
                                    </p:animEffect>
                                    <p:set>
                                      <p:cBhvr>
                                        <p:cTn id="21" dur="1" fill="hold">
                                          <p:stCondLst>
                                            <p:cond delay="999"/>
                                          </p:stCondLst>
                                        </p:cTn>
                                        <p:tgtEl>
                                          <p:spTgt spid="4"/>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sz="2400" smtClean="0"/>
              <a:t>Recap of Rules</a:t>
            </a:r>
          </a:p>
        </p:txBody>
      </p:sp>
      <p:sp>
        <p:nvSpPr>
          <p:cNvPr id="3" name="Content Placeholder 2"/>
          <p:cNvSpPr>
            <a:spLocks noGrp="1"/>
          </p:cNvSpPr>
          <p:nvPr>
            <p:ph idx="1"/>
          </p:nvPr>
        </p:nvSpPr>
        <p:spPr>
          <a:xfrm>
            <a:off x="228600" y="1219200"/>
            <a:ext cx="8382000" cy="4038600"/>
          </a:xfrm>
        </p:spPr>
        <p:txBody>
          <a:bodyPr/>
          <a:lstStyle/>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1: Select hole parameters from the top of the Property window, and work down (except with Favorites)</a:t>
            </a:r>
          </a:p>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2: Select faces before Hole Wizard activated</a:t>
            </a:r>
          </a:p>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3: If multiple fasteners for attaching one part, and that part can be patterned – HW sketch for 1 full mounted part.</a:t>
            </a:r>
          </a:p>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4: Hole Wizard sketch is already a pattern.  Use it for more than 1 hole when they are needed.  Rarely pattern a single location Hole Wizard feature.</a:t>
            </a:r>
          </a:p>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5: Before working in tables (or calloutformat.txt) – make backups!</a:t>
            </a:r>
          </a:p>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6: Confirm a backup exists!!</a:t>
            </a:r>
          </a:p>
          <a:p>
            <a:pPr marL="164592" indent="-164592">
              <a:spcBef>
                <a:spcPts val="432"/>
              </a:spcBef>
              <a:buFont typeface="Arial"/>
              <a:buChar char="•"/>
              <a:defRPr/>
            </a:pPr>
            <a:endParaRPr lang="en-US" sz="1800" dirty="0">
              <a:solidFill>
                <a:schemeClr val="tx1">
                  <a:lumMod val="65000"/>
                  <a:lumOff val="35000"/>
                </a:schemeClr>
              </a:solidFill>
              <a:cs typeface="Arial"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3" descr="Logo_web.JPG"/>
          <p:cNvPicPr>
            <a:picLocks noChangeAspect="1"/>
          </p:cNvPicPr>
          <p:nvPr/>
        </p:nvPicPr>
        <p:blipFill>
          <a:blip r:embed="rId3"/>
          <a:srcRect/>
          <a:stretch>
            <a:fillRect/>
          </a:stretch>
        </p:blipFill>
        <p:spPr bwMode="auto">
          <a:xfrm>
            <a:off x="4422775" y="914400"/>
            <a:ext cx="4721225" cy="1646238"/>
          </a:xfrm>
          <a:prstGeom prst="rect">
            <a:avLst/>
          </a:prstGeom>
          <a:noFill/>
          <a:ln w="9525">
            <a:noFill/>
            <a:miter lim="800000"/>
            <a:headEnd/>
            <a:tailEnd/>
          </a:ln>
        </p:spPr>
      </p:pic>
      <p:sp>
        <p:nvSpPr>
          <p:cNvPr id="38915" name="Title 1"/>
          <p:cNvSpPr>
            <a:spLocks noGrp="1"/>
          </p:cNvSpPr>
          <p:nvPr>
            <p:ph type="title"/>
          </p:nvPr>
        </p:nvSpPr>
        <p:spPr>
          <a:xfrm>
            <a:off x="301752" y="155448"/>
            <a:ext cx="6858000" cy="612648"/>
          </a:xfrm>
        </p:spPr>
        <p:txBody>
          <a:bodyPr/>
          <a:lstStyle/>
          <a:p>
            <a:r>
              <a:rPr lang="en-US" sz="2400" smtClean="0"/>
              <a:t>Questions:</a:t>
            </a:r>
          </a:p>
        </p:txBody>
      </p:sp>
      <p:sp>
        <p:nvSpPr>
          <p:cNvPr id="3" name="Content Placeholder 2"/>
          <p:cNvSpPr>
            <a:spLocks noGrp="1"/>
          </p:cNvSpPr>
          <p:nvPr>
            <p:ph idx="1"/>
          </p:nvPr>
        </p:nvSpPr>
        <p:spPr>
          <a:xfrm>
            <a:off x="1447800" y="1600200"/>
            <a:ext cx="4572000" cy="4525963"/>
          </a:xfrm>
        </p:spPr>
        <p:txBody>
          <a:bodyPr>
            <a:normAutofit/>
          </a:bodyPr>
          <a:lstStyle/>
          <a:p>
            <a:pPr marL="164592" indent="-164592">
              <a:spcBef>
                <a:spcPts val="432"/>
              </a:spcBef>
              <a:buClr>
                <a:schemeClr val="accent6"/>
              </a:buClr>
              <a:buFont typeface="Arial"/>
              <a:buNone/>
              <a:defRPr/>
            </a:pPr>
            <a:r>
              <a:rPr lang="en-US" sz="2400" dirty="0" smtClean="0">
                <a:solidFill>
                  <a:schemeClr val="tx1"/>
                </a:solidFill>
                <a:cs typeface="Arial" pitchFamily="34" charset="0"/>
              </a:rPr>
              <a:t>Contact:</a:t>
            </a:r>
          </a:p>
          <a:p>
            <a:pPr marL="164592" indent="-164592">
              <a:spcBef>
                <a:spcPts val="432"/>
              </a:spcBef>
              <a:buClr>
                <a:schemeClr val="accent6"/>
              </a:buClr>
              <a:buFont typeface="Arial"/>
              <a:buNone/>
              <a:defRPr/>
            </a:pPr>
            <a:r>
              <a:rPr lang="en-US" sz="2400" dirty="0" smtClean="0">
                <a:solidFill>
                  <a:srgbClr val="0070C0"/>
                </a:solidFill>
                <a:cs typeface="Arial" pitchFamily="34" charset="0"/>
              </a:rPr>
              <a:t>Brian Lindahl, PE, CSWP</a:t>
            </a:r>
          </a:p>
          <a:p>
            <a:pPr lvl="1">
              <a:buClr>
                <a:schemeClr val="accent6"/>
              </a:buClr>
              <a:buFont typeface="Wingdings" charset="2"/>
              <a:buNone/>
              <a:defRPr/>
            </a:pPr>
            <a:r>
              <a:rPr lang="en-US" sz="2400" dirty="0" smtClean="0">
                <a:solidFill>
                  <a:srgbClr val="0070C0"/>
                </a:solidFill>
                <a:cs typeface="Arial" pitchFamily="34" charset="0"/>
              </a:rPr>
              <a:t>Senior Engineer</a:t>
            </a:r>
          </a:p>
          <a:p>
            <a:pPr lvl="1">
              <a:buClr>
                <a:schemeClr val="accent6"/>
              </a:buClr>
              <a:buFont typeface="Wingdings" charset="2"/>
              <a:buNone/>
              <a:defRPr/>
            </a:pPr>
            <a:r>
              <a:rPr lang="en-US" sz="2400" dirty="0" smtClean="0">
                <a:solidFill>
                  <a:schemeClr val="tx1"/>
                </a:solidFill>
                <a:cs typeface="Arial" pitchFamily="34" charset="0"/>
              </a:rPr>
              <a:t>CAD_Speed-Up, LLC</a:t>
            </a:r>
          </a:p>
          <a:p>
            <a:pPr lvl="1">
              <a:buClr>
                <a:schemeClr val="accent6"/>
              </a:buClr>
              <a:buFont typeface="Wingdings" charset="2"/>
              <a:buNone/>
              <a:defRPr/>
            </a:pPr>
            <a:r>
              <a:rPr lang="en-US" sz="2400" dirty="0" smtClean="0">
                <a:solidFill>
                  <a:schemeClr val="tx1"/>
                </a:solidFill>
                <a:cs typeface="Arial" pitchFamily="34" charset="0"/>
              </a:rPr>
              <a:t>2105 81</a:t>
            </a:r>
            <a:r>
              <a:rPr lang="en-US" sz="2400" baseline="30000" dirty="0" smtClean="0">
                <a:solidFill>
                  <a:schemeClr val="tx1"/>
                </a:solidFill>
                <a:cs typeface="Arial" pitchFamily="34" charset="0"/>
              </a:rPr>
              <a:t>st</a:t>
            </a:r>
            <a:r>
              <a:rPr lang="en-US" sz="2400" dirty="0" smtClean="0">
                <a:solidFill>
                  <a:schemeClr val="tx1"/>
                </a:solidFill>
                <a:cs typeface="Arial" pitchFamily="34" charset="0"/>
              </a:rPr>
              <a:t> Street</a:t>
            </a:r>
          </a:p>
          <a:p>
            <a:pPr lvl="1">
              <a:buClr>
                <a:schemeClr val="accent6"/>
              </a:buClr>
              <a:buFont typeface="Wingdings" charset="2"/>
              <a:buNone/>
              <a:defRPr/>
            </a:pPr>
            <a:r>
              <a:rPr lang="en-US" sz="2400" dirty="0" smtClean="0">
                <a:solidFill>
                  <a:schemeClr val="tx1"/>
                </a:solidFill>
                <a:cs typeface="Arial" pitchFamily="34" charset="0"/>
              </a:rPr>
              <a:t>Somerset, WI 54025</a:t>
            </a:r>
          </a:p>
          <a:p>
            <a:pPr lvl="1">
              <a:buClr>
                <a:schemeClr val="accent6"/>
              </a:buClr>
              <a:buFont typeface="Wingdings" charset="2"/>
              <a:buNone/>
              <a:defRPr/>
            </a:pPr>
            <a:r>
              <a:rPr lang="en-US" sz="2400" dirty="0" smtClean="0">
                <a:solidFill>
                  <a:schemeClr val="tx1"/>
                </a:solidFill>
                <a:cs typeface="Arial" pitchFamily="34" charset="0"/>
                <a:hlinkClick r:id="rId4"/>
              </a:rPr>
              <a:t>brian@cadspeedupllc.com</a:t>
            </a:r>
            <a:endParaRPr lang="en-US" sz="2400" dirty="0" smtClean="0">
              <a:solidFill>
                <a:schemeClr val="tx1"/>
              </a:solidFill>
              <a:cs typeface="Arial" pitchFamily="34" charset="0"/>
            </a:endParaRPr>
          </a:p>
          <a:p>
            <a:pPr lvl="1">
              <a:buClr>
                <a:schemeClr val="accent6"/>
              </a:buClr>
              <a:buFont typeface="Wingdings" charset="2"/>
              <a:buNone/>
              <a:defRPr/>
            </a:pPr>
            <a:r>
              <a:rPr lang="en-US" sz="2400" dirty="0" smtClean="0">
                <a:solidFill>
                  <a:schemeClr val="tx1"/>
                </a:solidFill>
                <a:cs typeface="Arial" pitchFamily="34" charset="0"/>
              </a:rPr>
              <a:t>715-781-2881</a:t>
            </a:r>
          </a:p>
          <a:p>
            <a:pPr marL="164592" indent="-164592">
              <a:spcBef>
                <a:spcPts val="432"/>
              </a:spcBef>
              <a:buClr>
                <a:schemeClr val="accent6"/>
              </a:buClr>
              <a:buFont typeface="Wingdings" pitchFamily="2" charset="2"/>
              <a:buChar char="§"/>
              <a:defRPr/>
            </a:pPr>
            <a:endParaRPr lang="en-US" sz="2400" dirty="0">
              <a:solidFill>
                <a:schemeClr val="tx1"/>
              </a:solidFill>
              <a:cs typeface="Arial" pitchFamily="34" charset="0"/>
            </a:endParaRPr>
          </a:p>
        </p:txBody>
      </p:sp>
      <p:pic>
        <p:nvPicPr>
          <p:cNvPr id="38917" name="Picture 4" descr="RightMid.JPG"/>
          <p:cNvPicPr>
            <a:picLocks noChangeAspect="1"/>
          </p:cNvPicPr>
          <p:nvPr/>
        </p:nvPicPr>
        <p:blipFill>
          <a:blip r:embed="rId5"/>
          <a:srcRect/>
          <a:stretch>
            <a:fillRect/>
          </a:stretch>
        </p:blipFill>
        <p:spPr bwMode="auto">
          <a:xfrm>
            <a:off x="0" y="990600"/>
            <a:ext cx="1511300" cy="5562600"/>
          </a:xfrm>
          <a:prstGeom prst="rect">
            <a:avLst/>
          </a:prstGeom>
          <a:noFill/>
          <a:ln w="9525">
            <a:noFill/>
            <a:miter lim="800000"/>
            <a:headEnd/>
            <a:tailEnd/>
          </a:ln>
        </p:spPr>
      </p:pic>
      <p:sp>
        <p:nvSpPr>
          <p:cNvPr id="38918" name="TextBox 5"/>
          <p:cNvSpPr txBox="1">
            <a:spLocks noChangeArrowheads="1"/>
          </p:cNvSpPr>
          <p:nvPr/>
        </p:nvSpPr>
        <p:spPr bwMode="auto">
          <a:xfrm>
            <a:off x="5257800" y="3246438"/>
            <a:ext cx="3886200" cy="1570037"/>
          </a:xfrm>
          <a:prstGeom prst="rect">
            <a:avLst/>
          </a:prstGeom>
          <a:noFill/>
          <a:ln w="9525">
            <a:noFill/>
            <a:miter lim="800000"/>
            <a:headEnd/>
            <a:tailEnd/>
          </a:ln>
        </p:spPr>
        <p:txBody>
          <a:bodyPr>
            <a:spAutoFit/>
          </a:bodyPr>
          <a:lstStyle/>
          <a:p>
            <a:pPr eaLnBrk="0" hangingPunct="0"/>
            <a:r>
              <a:rPr lang="en-US">
                <a:solidFill>
                  <a:srgbClr val="FF0000"/>
                </a:solidFill>
                <a:cs typeface="Arial" pitchFamily="34" charset="0"/>
              </a:rPr>
              <a:t>THANK YOU!!</a:t>
            </a:r>
          </a:p>
          <a:p>
            <a:pPr eaLnBrk="0" hangingPunct="0"/>
            <a:endParaRPr lang="en-US">
              <a:solidFill>
                <a:srgbClr val="FF0000"/>
              </a:solidFill>
              <a:cs typeface="Arial" pitchFamily="34" charset="0"/>
            </a:endParaRPr>
          </a:p>
          <a:p>
            <a:pPr eaLnBrk="0" hangingPunct="0"/>
            <a:r>
              <a:rPr lang="en-US">
                <a:solidFill>
                  <a:srgbClr val="FF0000"/>
                </a:solidFill>
                <a:cs typeface="Arial" pitchFamily="34" charset="0"/>
              </a:rPr>
              <a:t>“Do what is good and right”  Deut 6:18.</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1752" y="155448"/>
            <a:ext cx="6702552" cy="612648"/>
          </a:xfrm>
        </p:spPr>
        <p:txBody>
          <a:bodyPr/>
          <a:lstStyle/>
          <a:p>
            <a:r>
              <a:rPr lang="en-US" sz="2400" smtClean="0"/>
              <a:t>Basic Hole Wizard Functionality</a:t>
            </a:r>
          </a:p>
        </p:txBody>
      </p:sp>
      <p:sp>
        <p:nvSpPr>
          <p:cNvPr id="3" name="Content Placeholder 2"/>
          <p:cNvSpPr>
            <a:spLocks noGrp="1"/>
          </p:cNvSpPr>
          <p:nvPr>
            <p:ph idx="1"/>
          </p:nvPr>
        </p:nvSpPr>
        <p:spPr>
          <a:xfrm>
            <a:off x="457200" y="1600200"/>
            <a:ext cx="8229600" cy="4754563"/>
          </a:xfrm>
        </p:spPr>
        <p:txBody>
          <a:bodyPr>
            <a:noAutofit/>
          </a:bodyPr>
          <a:lstStyle/>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Counterbored holes</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Countersunk holes</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Clearance (or straight drilled) holes</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Straight tapped holes</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Pipe (tapered) tapped holes</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Legacy holes</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In up to as many as 16 standards for hole definitions</a:t>
            </a:r>
            <a:endParaRPr lang="en-US" sz="1800" dirty="0">
              <a:solidFill>
                <a:schemeClr val="tx1">
                  <a:lumMod val="65000"/>
                  <a:lumOff val="35000"/>
                </a:schemeClr>
              </a:solidFill>
            </a:endParaRPr>
          </a:p>
        </p:txBody>
      </p:sp>
      <p:pic>
        <p:nvPicPr>
          <p:cNvPr id="1026" name="Picture 2"/>
          <p:cNvPicPr>
            <a:picLocks noChangeAspect="1" noChangeArrowheads="1"/>
          </p:cNvPicPr>
          <p:nvPr/>
        </p:nvPicPr>
        <p:blipFill>
          <a:blip r:embed="rId3"/>
          <a:srcRect/>
          <a:stretch>
            <a:fillRect/>
          </a:stretch>
        </p:blipFill>
        <p:spPr bwMode="auto">
          <a:xfrm>
            <a:off x="6781800" y="1447800"/>
            <a:ext cx="1771650" cy="2619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20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10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01752" y="155448"/>
            <a:ext cx="6702552" cy="612648"/>
          </a:xfrm>
        </p:spPr>
        <p:txBody>
          <a:bodyPr/>
          <a:lstStyle/>
          <a:p>
            <a:r>
              <a:rPr lang="en-US" sz="2400" dirty="0" smtClean="0"/>
              <a:t>Primary Hole Selections</a:t>
            </a:r>
          </a:p>
        </p:txBody>
      </p:sp>
      <p:sp>
        <p:nvSpPr>
          <p:cNvPr id="3" name="Content Placeholder 2"/>
          <p:cNvSpPr>
            <a:spLocks noGrp="1"/>
          </p:cNvSpPr>
          <p:nvPr>
            <p:ph idx="1"/>
          </p:nvPr>
        </p:nvSpPr>
        <p:spPr>
          <a:xfrm>
            <a:off x="228600" y="1143000"/>
            <a:ext cx="6705600" cy="4114800"/>
          </a:xfrm>
        </p:spPr>
        <p:txBody>
          <a:bodyPr>
            <a:noAutofit/>
          </a:bodyPr>
          <a:lstStyle/>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Rule 1: Select hole parameters from the top of the Property window, and work down (Favorites covered later)</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‘Primary Type’ means counterbore, countersink, straight drill, straight tap, or tapered tap (pictured icon in the </a:t>
            </a:r>
            <a:r>
              <a:rPr lang="en-US" sz="1800" dirty="0" err="1" smtClean="0">
                <a:solidFill>
                  <a:schemeClr val="tx1">
                    <a:lumMod val="65000"/>
                    <a:lumOff val="35000"/>
                  </a:schemeClr>
                </a:solidFill>
              </a:rPr>
              <a:t>PropertyManager</a:t>
            </a:r>
            <a:r>
              <a:rPr lang="en-US" sz="1800" dirty="0" smtClean="0">
                <a:solidFill>
                  <a:schemeClr val="tx1">
                    <a:lumMod val="65000"/>
                    <a:lumOff val="35000"/>
                  </a:schemeClr>
                </a:solidFill>
              </a:rPr>
              <a:t> window)</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Make hole Primary Type selection first</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Select a Standard</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Select secondary Type from within the standard</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Size of hole, Fit, End Conditions, Options and/or Custom Sizing last</a:t>
            </a:r>
            <a:endParaRPr lang="en-US" sz="1800" dirty="0">
              <a:solidFill>
                <a:schemeClr val="tx1">
                  <a:lumMod val="65000"/>
                  <a:lumOff val="35000"/>
                </a:schemeClr>
              </a:solidFill>
            </a:endParaRPr>
          </a:p>
        </p:txBody>
      </p:sp>
      <p:sp>
        <p:nvSpPr>
          <p:cNvPr id="5" name="Down Arrow 4"/>
          <p:cNvSpPr>
            <a:spLocks noChangeArrowheads="1"/>
          </p:cNvSpPr>
          <p:nvPr/>
        </p:nvSpPr>
        <p:spPr bwMode="auto">
          <a:xfrm rot="-3209260">
            <a:off x="7026059" y="1233195"/>
            <a:ext cx="4572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6" name="Down Arrow 5"/>
          <p:cNvSpPr>
            <a:spLocks noChangeArrowheads="1"/>
          </p:cNvSpPr>
          <p:nvPr/>
        </p:nvSpPr>
        <p:spPr bwMode="auto">
          <a:xfrm rot="-3196258">
            <a:off x="7025808" y="2224552"/>
            <a:ext cx="4572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7" name="Down Arrow 6"/>
          <p:cNvSpPr>
            <a:spLocks noChangeArrowheads="1"/>
          </p:cNvSpPr>
          <p:nvPr/>
        </p:nvSpPr>
        <p:spPr bwMode="auto">
          <a:xfrm rot="-3196258">
            <a:off x="7025807" y="2605553"/>
            <a:ext cx="4572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8" name="Down Arrow 7"/>
          <p:cNvSpPr>
            <a:spLocks noChangeArrowheads="1"/>
          </p:cNvSpPr>
          <p:nvPr/>
        </p:nvSpPr>
        <p:spPr bwMode="auto">
          <a:xfrm rot="-3196258">
            <a:off x="7025807" y="2986552"/>
            <a:ext cx="4572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9" name="Down Arrow 8"/>
          <p:cNvSpPr>
            <a:spLocks noChangeArrowheads="1"/>
          </p:cNvSpPr>
          <p:nvPr/>
        </p:nvSpPr>
        <p:spPr bwMode="auto">
          <a:xfrm rot="-3196258">
            <a:off x="7025808" y="3824752"/>
            <a:ext cx="4572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0" name="Down Arrow 9"/>
          <p:cNvSpPr>
            <a:spLocks noChangeArrowheads="1"/>
          </p:cNvSpPr>
          <p:nvPr/>
        </p:nvSpPr>
        <p:spPr bwMode="auto">
          <a:xfrm rot="-3196258">
            <a:off x="7025808" y="5196352"/>
            <a:ext cx="4572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pic>
        <p:nvPicPr>
          <p:cNvPr id="2050" name="Picture 2"/>
          <p:cNvPicPr>
            <a:picLocks noChangeAspect="1" noChangeArrowheads="1"/>
          </p:cNvPicPr>
          <p:nvPr/>
        </p:nvPicPr>
        <p:blipFill>
          <a:blip r:embed="rId3"/>
          <a:srcRect/>
          <a:stretch>
            <a:fillRect/>
          </a:stretch>
        </p:blipFill>
        <p:spPr bwMode="auto">
          <a:xfrm>
            <a:off x="7625363" y="762000"/>
            <a:ext cx="1518637" cy="5962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childTnLst>
                                </p:cTn>
                              </p:par>
                              <p:par>
                                <p:cTn id="26" presetID="10" presetClass="exit" presetSubtype="0" fill="hold" grpId="1" nodeType="withEffect">
                                  <p:stCondLst>
                                    <p:cond delay="0"/>
                                  </p:stCondLst>
                                  <p:childTnLst>
                                    <p:animEffect transition="out" filter="fade">
                                      <p:cBhvr>
                                        <p:cTn id="27" dur="1000"/>
                                        <p:tgtEl>
                                          <p:spTgt spid="5"/>
                                        </p:tgtEl>
                                      </p:cBhvr>
                                    </p:animEffect>
                                    <p:set>
                                      <p:cBhvr>
                                        <p:cTn id="28" dur="1" fill="hold">
                                          <p:stCondLst>
                                            <p:cond delay="999"/>
                                          </p:stCondLst>
                                        </p:cTn>
                                        <p:tgtEl>
                                          <p:spTgt spid="5"/>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1000"/>
                                        <p:tgtEl>
                                          <p:spTgt spid="3">
                                            <p:txEl>
                                              <p:pRg st="4" end="4"/>
                                            </p:txEl>
                                          </p:spTgt>
                                        </p:tgtEl>
                                      </p:cBhvr>
                                    </p:animEffect>
                                  </p:childTnLst>
                                </p:cTn>
                              </p:par>
                              <p:par>
                                <p:cTn id="37" presetID="10" presetClass="exit" presetSubtype="0" fill="hold" grpId="1" nodeType="withEffect">
                                  <p:stCondLst>
                                    <p:cond delay="0"/>
                                  </p:stCondLst>
                                  <p:childTnLst>
                                    <p:animEffect transition="out" filter="fade">
                                      <p:cBhvr>
                                        <p:cTn id="38" dur="1000"/>
                                        <p:tgtEl>
                                          <p:spTgt spid="6"/>
                                        </p:tgtEl>
                                      </p:cBhvr>
                                    </p:animEffect>
                                    <p:set>
                                      <p:cBhvr>
                                        <p:cTn id="39" dur="1" fill="hold">
                                          <p:stCondLst>
                                            <p:cond delay="999"/>
                                          </p:stCondLst>
                                        </p:cTn>
                                        <p:tgtEl>
                                          <p:spTgt spid="6"/>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childTnLst>
                                </p:cTn>
                              </p:par>
                              <p:par>
                                <p:cTn id="48" presetID="10" presetClass="exit" presetSubtype="0" fill="hold" grpId="1" nodeType="withEffect">
                                  <p:stCondLst>
                                    <p:cond delay="0"/>
                                  </p:stCondLst>
                                  <p:childTnLst>
                                    <p:animEffect transition="out" filter="fade">
                                      <p:cBhvr>
                                        <p:cTn id="49" dur="1000"/>
                                        <p:tgtEl>
                                          <p:spTgt spid="7"/>
                                        </p:tgtEl>
                                      </p:cBhvr>
                                    </p:animEffect>
                                    <p:set>
                                      <p:cBhvr>
                                        <p:cTn id="50" dur="1" fill="hold">
                                          <p:stCondLst>
                                            <p:cond delay="999"/>
                                          </p:stCondLst>
                                        </p:cTn>
                                        <p:tgtEl>
                                          <p:spTgt spid="7"/>
                                        </p:tgtEl>
                                        <p:attrNameLst>
                                          <p:attrName>style.visibility</p:attrName>
                                        </p:attrNameLst>
                                      </p:cBhvr>
                                      <p:to>
                                        <p:strVal val="hidden"/>
                                      </p:to>
                                    </p:set>
                                  </p:childTnLst>
                                </p:cTn>
                              </p:par>
                              <p:par>
                                <p:cTn id="51" presetID="10" presetClass="entr" presetSubtype="0"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1000"/>
                                        <p:tgtEl>
                                          <p:spTgt spid="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6" grpId="0" animBg="1"/>
      <p:bldP spid="6" grpId="1" animBg="1"/>
      <p:bldP spid="7" grpId="0" animBg="1"/>
      <p:bldP spid="7" grpId="1"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01752" y="155448"/>
            <a:ext cx="6702552" cy="612648"/>
          </a:xfrm>
        </p:spPr>
        <p:txBody>
          <a:bodyPr/>
          <a:lstStyle/>
          <a:p>
            <a:r>
              <a:rPr lang="en-US" sz="2400" smtClean="0"/>
              <a:t>Legacy Holes</a:t>
            </a:r>
          </a:p>
        </p:txBody>
      </p:sp>
      <p:sp>
        <p:nvSpPr>
          <p:cNvPr id="3" name="Content Placeholder 2"/>
          <p:cNvSpPr>
            <a:spLocks noGrp="1"/>
          </p:cNvSpPr>
          <p:nvPr>
            <p:ph idx="1"/>
          </p:nvPr>
        </p:nvSpPr>
        <p:spPr>
          <a:xfrm>
            <a:off x="228600" y="1219200"/>
            <a:ext cx="6096000" cy="1219200"/>
          </a:xfrm>
        </p:spPr>
        <p:txBody>
          <a:bodyPr>
            <a:noAutofit/>
          </a:bodyPr>
          <a:lstStyle/>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Direct access to dimensional parameters (no standards database)</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Hole types include:</a:t>
            </a:r>
          </a:p>
        </p:txBody>
      </p:sp>
      <p:pic>
        <p:nvPicPr>
          <p:cNvPr id="7172" name="Picture 3" descr="HoleWizardLegacyTypes.bmp"/>
          <p:cNvPicPr>
            <a:picLocks noChangeAspect="1"/>
          </p:cNvPicPr>
          <p:nvPr/>
        </p:nvPicPr>
        <p:blipFill>
          <a:blip r:embed="rId3"/>
          <a:srcRect/>
          <a:stretch>
            <a:fillRect/>
          </a:stretch>
        </p:blipFill>
        <p:spPr bwMode="auto">
          <a:xfrm>
            <a:off x="5715000" y="2514600"/>
            <a:ext cx="2190750" cy="1978025"/>
          </a:xfrm>
          <a:prstGeom prst="rect">
            <a:avLst/>
          </a:prstGeom>
          <a:noFill/>
          <a:ln w="9525">
            <a:noFill/>
            <a:miter lim="800000"/>
            <a:headEnd/>
            <a:tailEnd/>
          </a:ln>
        </p:spPr>
      </p:pic>
      <p:sp>
        <p:nvSpPr>
          <p:cNvPr id="5" name="TextBox 4"/>
          <p:cNvSpPr txBox="1"/>
          <p:nvPr/>
        </p:nvSpPr>
        <p:spPr>
          <a:xfrm>
            <a:off x="457200" y="2438400"/>
            <a:ext cx="5257800" cy="2479140"/>
          </a:xfrm>
          <a:prstGeom prst="rect">
            <a:avLst/>
          </a:prstGeom>
          <a:noFill/>
        </p:spPr>
        <p:txBody>
          <a:bodyPr numCol="2">
            <a:spAutoFit/>
          </a:bodyPr>
          <a:lstStyle/>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C-Bored Drilled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Tapered Drilled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Simple Drilled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Counterdrilled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Countersunk</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Counterbored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Tapered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Simple</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Being Edited (at ‘Edit Feature’ only)</a:t>
            </a:r>
          </a:p>
        </p:txBody>
      </p:sp>
      <p:sp>
        <p:nvSpPr>
          <p:cNvPr id="7" name="Content Placeholder 2"/>
          <p:cNvSpPr txBox="1">
            <a:spLocks/>
          </p:cNvSpPr>
          <p:nvPr/>
        </p:nvSpPr>
        <p:spPr>
          <a:xfrm>
            <a:off x="228600" y="4876800"/>
            <a:ext cx="8534400" cy="1600200"/>
          </a:xfrm>
          <a:prstGeom prst="rect">
            <a:avLst/>
          </a:prstGeom>
        </p:spPr>
        <p:txBody>
          <a:bodyPr>
            <a:normAutofit/>
          </a:bodyPr>
          <a:lstStyle/>
          <a:p>
            <a:pPr marL="164592" indent="-164592">
              <a:lnSpc>
                <a:spcPct val="105000"/>
              </a:lnSpc>
              <a:spcBef>
                <a:spcPct val="20000"/>
              </a:spcBef>
              <a:spcAft>
                <a:spcPct val="20000"/>
              </a:spcAft>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latin typeface="+mn-lt"/>
                <a:ea typeface="+mn-ea"/>
                <a:cs typeface="ＭＳ Ｐゴシック" pitchFamily="-48" charset="-128"/>
              </a:rPr>
              <a:t>No “Favorites”  available</a:t>
            </a:r>
          </a:p>
          <a:p>
            <a:pPr marL="164592" indent="-164592">
              <a:lnSpc>
                <a:spcPct val="105000"/>
              </a:lnSpc>
              <a:spcBef>
                <a:spcPct val="20000"/>
              </a:spcBef>
              <a:spcAft>
                <a:spcPct val="20000"/>
              </a:spcAft>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latin typeface="+mn-lt"/>
                <a:ea typeface="+mn-ea"/>
                <a:cs typeface="ＭＳ Ｐゴシック" pitchFamily="-48" charset="-128"/>
              </a:rPr>
              <a:t>Unique functions: tapered hole, counterdrilled hole</a:t>
            </a:r>
          </a:p>
          <a:p>
            <a:pPr marL="164592" indent="-164592">
              <a:lnSpc>
                <a:spcPct val="105000"/>
              </a:lnSpc>
              <a:spcBef>
                <a:spcPct val="20000"/>
              </a:spcBef>
              <a:spcAft>
                <a:spcPct val="20000"/>
              </a:spcAft>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latin typeface="+mn-lt"/>
                <a:ea typeface="+mn-ea"/>
                <a:cs typeface="ＭＳ Ｐゴシック" pitchFamily="-48" charset="-128"/>
              </a:rPr>
              <a:t>For reverse compatibility only (Before SW2000)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10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fade">
                                      <p:cBhvr>
                                        <p:cTn id="27" dur="1000"/>
                                        <p:tgtEl>
                                          <p:spTgt spid="7">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2" end="2"/>
                                            </p:txEl>
                                          </p:spTgt>
                                        </p:tgtEl>
                                        <p:attrNameLst>
                                          <p:attrName>style.visibility</p:attrName>
                                        </p:attrNameLst>
                                      </p:cBhvr>
                                      <p:to>
                                        <p:strVal val="visible"/>
                                      </p:to>
                                    </p:set>
                                    <p:animEffect transition="in" filter="fade">
                                      <p:cBhvr>
                                        <p:cTn id="32" dur="1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0" y="1752600"/>
            <a:ext cx="4114800" cy="4178300"/>
          </a:xfrm>
          <a:prstGeom prst="rect">
            <a:avLst/>
          </a:prstGeom>
          <a:noFill/>
          <a:ln w="9525">
            <a:noFill/>
            <a:miter lim="800000"/>
            <a:headEnd/>
            <a:tailEnd/>
          </a:ln>
        </p:spPr>
      </p:pic>
      <p:sp>
        <p:nvSpPr>
          <p:cNvPr id="8195" name="Title 1"/>
          <p:cNvSpPr>
            <a:spLocks noGrp="1"/>
          </p:cNvSpPr>
          <p:nvPr>
            <p:ph type="title"/>
          </p:nvPr>
        </p:nvSpPr>
        <p:spPr/>
        <p:txBody>
          <a:bodyPr/>
          <a:lstStyle/>
          <a:p>
            <a:r>
              <a:rPr lang="en-US" sz="2400" dirty="0" smtClean="0"/>
              <a:t>Inserting Hole Wizard Features</a:t>
            </a:r>
          </a:p>
        </p:txBody>
      </p:sp>
      <p:sp>
        <p:nvSpPr>
          <p:cNvPr id="3" name="Content Placeholder 2"/>
          <p:cNvSpPr>
            <a:spLocks noGrp="1"/>
          </p:cNvSpPr>
          <p:nvPr>
            <p:ph idx="1"/>
          </p:nvPr>
        </p:nvSpPr>
        <p:spPr>
          <a:xfrm>
            <a:off x="228600" y="1325563"/>
            <a:ext cx="8686800" cy="639762"/>
          </a:xfrm>
        </p:spPr>
        <p:txBody>
          <a:bodyPr>
            <a:noAutofit/>
          </a:bodyPr>
          <a:lstStyle/>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Rule 2: Select faces before Hole Wizard activated</a:t>
            </a:r>
            <a:endParaRPr lang="en-US" sz="1800" dirty="0">
              <a:solidFill>
                <a:schemeClr val="tx1">
                  <a:lumMod val="65000"/>
                  <a:lumOff val="35000"/>
                </a:schemeClr>
              </a:solidFill>
            </a:endParaRPr>
          </a:p>
        </p:txBody>
      </p:sp>
      <p:sp>
        <p:nvSpPr>
          <p:cNvPr id="5" name="Striped Right Arrow 4"/>
          <p:cNvSpPr/>
          <p:nvPr/>
        </p:nvSpPr>
        <p:spPr>
          <a:xfrm>
            <a:off x="3657600" y="3886200"/>
            <a:ext cx="977900" cy="581025"/>
          </a:xfrm>
          <a:prstGeom prst="strip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sp>
        <p:nvSpPr>
          <p:cNvPr id="7" name="TextBox 6"/>
          <p:cNvSpPr txBox="1"/>
          <p:nvPr/>
        </p:nvSpPr>
        <p:spPr>
          <a:xfrm>
            <a:off x="228600" y="6172200"/>
            <a:ext cx="8534400" cy="369888"/>
          </a:xfrm>
          <a:prstGeom prst="rect">
            <a:avLst/>
          </a:prstGeom>
          <a:noFill/>
        </p:spPr>
        <p:txBody>
          <a:bodyPr>
            <a:spAutoFit/>
          </a:bodyPr>
          <a:lstStyle/>
          <a:p>
            <a:pPr eaLnBrk="0" hangingPunct="0">
              <a:buClr>
                <a:schemeClr val="accent1"/>
              </a:buClr>
              <a:buSzPct val="150000"/>
              <a:defRPr/>
            </a:pPr>
            <a:r>
              <a:rPr lang="en-US" sz="1800" dirty="0">
                <a:solidFill>
                  <a:schemeClr val="tx1">
                    <a:lumMod val="65000"/>
                    <a:lumOff val="35000"/>
                  </a:schemeClr>
                </a:solidFill>
                <a:ea typeface="ＭＳ Ｐゴシック" pitchFamily="-48" charset="-128"/>
                <a:cs typeface="Arial" pitchFamily="34" charset="0"/>
              </a:rPr>
              <a:t>Extra inputs and flashing colors on faces: warning this wasn’t followed!</a:t>
            </a:r>
          </a:p>
        </p:txBody>
      </p:sp>
      <p:sp>
        <p:nvSpPr>
          <p:cNvPr id="8" name="Oval 7"/>
          <p:cNvSpPr>
            <a:spLocks noChangeArrowheads="1"/>
          </p:cNvSpPr>
          <p:nvPr/>
        </p:nvSpPr>
        <p:spPr bwMode="auto">
          <a:xfrm>
            <a:off x="1143000" y="1981200"/>
            <a:ext cx="304800" cy="304800"/>
          </a:xfrm>
          <a:prstGeom prst="ellipse">
            <a:avLst/>
          </a:prstGeom>
          <a:noFill/>
          <a:ln w="19050" algn="ctr">
            <a:solidFill>
              <a:srgbClr val="FF0000"/>
            </a:solidFill>
            <a:round/>
            <a:headEnd/>
            <a:tailEnd/>
          </a:ln>
        </p:spPr>
        <p:txBody>
          <a:bodyPr/>
          <a:lstStyle/>
          <a:p>
            <a:pPr eaLnBrk="0" hangingPunct="0"/>
            <a:endParaRPr lang="en-US"/>
          </a:p>
        </p:txBody>
      </p:sp>
      <p:pic>
        <p:nvPicPr>
          <p:cNvPr id="1027" name="Picture 3"/>
          <p:cNvPicPr>
            <a:picLocks noChangeAspect="1" noChangeArrowheads="1"/>
          </p:cNvPicPr>
          <p:nvPr/>
        </p:nvPicPr>
        <p:blipFill>
          <a:blip r:embed="rId4"/>
          <a:srcRect/>
          <a:stretch>
            <a:fillRect/>
          </a:stretch>
        </p:blipFill>
        <p:spPr bwMode="auto">
          <a:xfrm>
            <a:off x="4648200" y="1676400"/>
            <a:ext cx="3854450" cy="44815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000"/>
                                        <p:tgtEl>
                                          <p:spTgt spid="8"/>
                                        </p:tgtEl>
                                      </p:cBhvr>
                                    </p:animEffect>
                                  </p:childTnLst>
                                </p:cTn>
                              </p:par>
                            </p:childTnLst>
                          </p:cTn>
                        </p:par>
                        <p:par>
                          <p:cTn id="17" fill="hold">
                            <p:stCondLst>
                              <p:cond delay="40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childTnLst>
                                </p:cTn>
                              </p:par>
                            </p:childTnLst>
                          </p:cTn>
                        </p:par>
                        <p:par>
                          <p:cTn id="21" fill="hold">
                            <p:stCondLst>
                              <p:cond delay="5000"/>
                            </p:stCondLst>
                            <p:childTnLst>
                              <p:par>
                                <p:cTn id="22" presetID="10" presetClass="entr" presetSubtype="0" fill="hold" nodeType="afterEffect">
                                  <p:stCondLst>
                                    <p:cond delay="0"/>
                                  </p:stCondLst>
                                  <p:childTnLst>
                                    <p:set>
                                      <p:cBhvr>
                                        <p:cTn id="23" dur="1" fill="hold">
                                          <p:stCondLst>
                                            <p:cond delay="0"/>
                                          </p:stCondLst>
                                        </p:cTn>
                                        <p:tgtEl>
                                          <p:spTgt spid="1027"/>
                                        </p:tgtEl>
                                        <p:attrNameLst>
                                          <p:attrName>style.visibility</p:attrName>
                                        </p:attrNameLst>
                                      </p:cBhvr>
                                      <p:to>
                                        <p:strVal val="visible"/>
                                      </p:to>
                                    </p:set>
                                    <p:animEffect transition="in" filter="fade">
                                      <p:cBhvr>
                                        <p:cTn id="24" dur="2000"/>
                                        <p:tgtEl>
                                          <p:spTgt spid="102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Effect transition="in" filter="fade">
                                      <p:cBhvr>
                                        <p:cTn id="29"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7" grpId="0" build="p"/>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152400" y="3154363"/>
            <a:ext cx="3556000" cy="3181350"/>
          </a:xfrm>
          <a:prstGeom prst="rect">
            <a:avLst/>
          </a:prstGeom>
          <a:noFill/>
          <a:ln w="9525">
            <a:noFill/>
            <a:miter lim="800000"/>
            <a:headEnd/>
            <a:tailEnd/>
          </a:ln>
        </p:spPr>
      </p:pic>
      <p:sp>
        <p:nvSpPr>
          <p:cNvPr id="9219" name="Title 1"/>
          <p:cNvSpPr>
            <a:spLocks noGrp="1"/>
          </p:cNvSpPr>
          <p:nvPr>
            <p:ph type="title"/>
          </p:nvPr>
        </p:nvSpPr>
        <p:spPr>
          <a:xfrm>
            <a:off x="301752" y="155448"/>
            <a:ext cx="6702552" cy="612648"/>
          </a:xfrm>
        </p:spPr>
        <p:txBody>
          <a:bodyPr/>
          <a:lstStyle/>
          <a:p>
            <a:r>
              <a:rPr lang="en-US" sz="2400" smtClean="0"/>
              <a:t>Hole Wizard activated first?</a:t>
            </a:r>
          </a:p>
        </p:txBody>
      </p:sp>
      <p:sp>
        <p:nvSpPr>
          <p:cNvPr id="5" name="Striped Right Arrow 4"/>
          <p:cNvSpPr/>
          <p:nvPr/>
        </p:nvSpPr>
        <p:spPr>
          <a:xfrm>
            <a:off x="1600200" y="4038600"/>
            <a:ext cx="977900" cy="581025"/>
          </a:xfrm>
          <a:prstGeom prst="strip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sp>
        <p:nvSpPr>
          <p:cNvPr id="7" name="TextBox 6"/>
          <p:cNvSpPr txBox="1"/>
          <p:nvPr/>
        </p:nvSpPr>
        <p:spPr>
          <a:xfrm>
            <a:off x="381000" y="6248400"/>
            <a:ext cx="8458200" cy="369888"/>
          </a:xfrm>
          <a:prstGeom prst="rect">
            <a:avLst/>
          </a:prstGeom>
          <a:noFill/>
        </p:spPr>
        <p:txBody>
          <a:bodyPr>
            <a:spAutoFit/>
          </a:bodyPr>
          <a:lstStyle/>
          <a:p>
            <a:pPr eaLnBrk="0" hangingPunct="0">
              <a:spcBef>
                <a:spcPct val="20000"/>
              </a:spcBef>
              <a:buClr>
                <a:schemeClr val="accent1"/>
              </a:buClr>
              <a:buSzPct val="150000"/>
              <a:defRPr/>
            </a:pPr>
            <a:r>
              <a:rPr lang="en-US" sz="1800" dirty="0">
                <a:solidFill>
                  <a:schemeClr val="tx1">
                    <a:lumMod val="65000"/>
                    <a:lumOff val="35000"/>
                  </a:schemeClr>
                </a:solidFill>
                <a:ea typeface="ＭＳ Ｐゴシック" pitchFamily="-48" charset="-128"/>
                <a:cs typeface="Arial" pitchFamily="34" charset="0"/>
              </a:rPr>
              <a:t>Advantage: similar holes on different faces are one feature.</a:t>
            </a:r>
          </a:p>
        </p:txBody>
      </p:sp>
      <p:sp>
        <p:nvSpPr>
          <p:cNvPr id="3" name="Content Placeholder 2"/>
          <p:cNvSpPr>
            <a:spLocks noGrp="1"/>
          </p:cNvSpPr>
          <p:nvPr>
            <p:ph idx="1"/>
          </p:nvPr>
        </p:nvSpPr>
        <p:spPr>
          <a:xfrm>
            <a:off x="152400" y="990600"/>
            <a:ext cx="8991600" cy="2209800"/>
          </a:xfrm>
        </p:spPr>
        <p:txBody>
          <a:bodyPr>
            <a:noAutofit/>
          </a:bodyPr>
          <a:lstStyle/>
          <a:p>
            <a:pPr marL="164592" indent="-164592">
              <a:spcBef>
                <a:spcPct val="20000"/>
              </a:spcBef>
              <a:buClr>
                <a:schemeClr val="tx1">
                  <a:lumMod val="65000"/>
                  <a:lumOff val="35000"/>
                </a:schemeClr>
              </a:buClr>
              <a:buSzPct val="100000"/>
              <a:buFont typeface="Arial"/>
              <a:buNone/>
              <a:defRPr/>
            </a:pPr>
            <a:r>
              <a:rPr lang="en-US" sz="1800" dirty="0" smtClean="0">
                <a:solidFill>
                  <a:schemeClr val="tx1">
                    <a:lumMod val="65000"/>
                    <a:lumOff val="35000"/>
                  </a:schemeClr>
                </a:solidFill>
              </a:rPr>
              <a:t>When no face selected:</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Extra question to confirm a 3D sketch is desired, or prompted to select a planar face (new in 2010 – 3D implied in earlier versions) when activating Positions tab.</a:t>
            </a:r>
          </a:p>
          <a:p>
            <a:pPr marL="164592" lvl="1" indent="-164592">
              <a:lnSpc>
                <a:spcPct val="105000"/>
              </a:lnSpc>
              <a:spcBef>
                <a:spcPct val="20000"/>
              </a:spcBef>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mn-cs"/>
              </a:rPr>
              <a:t>3D Sketch will be created if confirmed (or if non-planar face pre-selected).</a:t>
            </a:r>
          </a:p>
          <a:p>
            <a:pPr marL="164592" lvl="1" indent="-164592">
              <a:lnSpc>
                <a:spcPct val="105000"/>
              </a:lnSpc>
              <a:spcBef>
                <a:spcPct val="20000"/>
              </a:spcBef>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mn-cs"/>
              </a:rPr>
              <a:t>Mouse pointer will be “XY” with “coincident” relation</a:t>
            </a:r>
          </a:p>
          <a:p>
            <a:pPr marL="164592" lvl="1" indent="-164592">
              <a:lnSpc>
                <a:spcPct val="105000"/>
              </a:lnSpc>
              <a:spcBef>
                <a:spcPct val="20000"/>
              </a:spcBef>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mn-cs"/>
              </a:rPr>
              <a:t>Faces will flash orange (2009, red in previous) as mouse pointer is over them</a:t>
            </a:r>
            <a:endParaRPr lang="en-US" sz="1800" dirty="0">
              <a:solidFill>
                <a:schemeClr val="tx1">
                  <a:lumMod val="65000"/>
                  <a:lumOff val="35000"/>
                </a:schemeClr>
              </a:solidFill>
              <a:cs typeface="+mn-cs"/>
            </a:endParaRPr>
          </a:p>
        </p:txBody>
      </p:sp>
      <p:pic>
        <p:nvPicPr>
          <p:cNvPr id="1026" name="Picture 2"/>
          <p:cNvPicPr>
            <a:picLocks noChangeAspect="1" noChangeArrowheads="1"/>
          </p:cNvPicPr>
          <p:nvPr/>
        </p:nvPicPr>
        <p:blipFill>
          <a:blip r:embed="rId4"/>
          <a:srcRect/>
          <a:stretch>
            <a:fillRect/>
          </a:stretch>
        </p:blipFill>
        <p:spPr bwMode="auto">
          <a:xfrm>
            <a:off x="2590800" y="3276600"/>
            <a:ext cx="3879850" cy="2790825"/>
          </a:xfrm>
          <a:prstGeom prst="rect">
            <a:avLst/>
          </a:prstGeom>
          <a:noFill/>
          <a:ln w="9525">
            <a:noFill/>
            <a:miter lim="800000"/>
            <a:headEnd/>
            <a:tailEnd/>
          </a:ln>
        </p:spPr>
      </p:pic>
      <p:sp>
        <p:nvSpPr>
          <p:cNvPr id="9" name="Striped Right Arrow 8"/>
          <p:cNvSpPr/>
          <p:nvPr/>
        </p:nvSpPr>
        <p:spPr>
          <a:xfrm>
            <a:off x="4648200" y="4038600"/>
            <a:ext cx="977900" cy="581025"/>
          </a:xfrm>
          <a:prstGeom prst="strip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2051" name="Picture 3"/>
          <p:cNvPicPr>
            <a:picLocks noChangeAspect="1" noChangeArrowheads="1"/>
          </p:cNvPicPr>
          <p:nvPr/>
        </p:nvPicPr>
        <p:blipFill>
          <a:blip r:embed="rId5"/>
          <a:srcRect/>
          <a:stretch>
            <a:fillRect/>
          </a:stretch>
        </p:blipFill>
        <p:spPr bwMode="auto">
          <a:xfrm>
            <a:off x="5651500" y="3200400"/>
            <a:ext cx="3475038" cy="31083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fade">
                                      <p:cBhvr>
                                        <p:cTn id="24" dur="2000"/>
                                        <p:tgtEl>
                                          <p:spTgt spid="102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2000"/>
                                        <p:tgtEl>
                                          <p:spTgt spid="9"/>
                                        </p:tgtEl>
                                      </p:cBhvr>
                                    </p:animEffect>
                                  </p:childTnLst>
                                </p:cTn>
                              </p:par>
                              <p:par>
                                <p:cTn id="43" presetID="10" presetClass="entr" presetSubtype="0" fill="hold" nodeType="withEffect">
                                  <p:stCondLst>
                                    <p:cond delay="0"/>
                                  </p:stCondLst>
                                  <p:childTnLst>
                                    <p:set>
                                      <p:cBhvr>
                                        <p:cTn id="44" dur="1" fill="hold">
                                          <p:stCondLst>
                                            <p:cond delay="0"/>
                                          </p:stCondLst>
                                        </p:cTn>
                                        <p:tgtEl>
                                          <p:spTgt spid="2051"/>
                                        </p:tgtEl>
                                        <p:attrNameLst>
                                          <p:attrName>style.visibility</p:attrName>
                                        </p:attrNameLst>
                                      </p:cBhvr>
                                      <p:to>
                                        <p:strVal val="visible"/>
                                      </p:to>
                                    </p:set>
                                    <p:animEffect transition="in" filter="fade">
                                      <p:cBhvr>
                                        <p:cTn id="45" dur="2000"/>
                                        <p:tgtEl>
                                          <p:spTgt spid="205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7">
                                            <p:txEl>
                                              <p:pRg st="0" end="0"/>
                                            </p:txEl>
                                          </p:spTgt>
                                        </p:tgtEl>
                                        <p:attrNameLst>
                                          <p:attrName>style.visibility</p:attrName>
                                        </p:attrNameLst>
                                      </p:cBhvr>
                                      <p:to>
                                        <p:strVal val="visible"/>
                                      </p:to>
                                    </p:set>
                                    <p:animEffect transition="in" filter="fade">
                                      <p:cBhvr>
                                        <p:cTn id="50"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allAtOnce"/>
      <p:bldP spid="3" grpId="0" build="p"/>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01752" y="155448"/>
            <a:ext cx="6702552" cy="612648"/>
          </a:xfrm>
        </p:spPr>
        <p:txBody>
          <a:bodyPr/>
          <a:lstStyle/>
          <a:p>
            <a:r>
              <a:rPr lang="en-US" sz="2400" smtClean="0"/>
              <a:t>Hole Wizard feature on non-planer face:</a:t>
            </a:r>
          </a:p>
        </p:txBody>
      </p:sp>
      <p:sp>
        <p:nvSpPr>
          <p:cNvPr id="3" name="Content Placeholder 2"/>
          <p:cNvSpPr>
            <a:spLocks noGrp="1"/>
          </p:cNvSpPr>
          <p:nvPr>
            <p:ph idx="1"/>
          </p:nvPr>
        </p:nvSpPr>
        <p:spPr>
          <a:xfrm>
            <a:off x="152400" y="1066800"/>
            <a:ext cx="8839200" cy="2560638"/>
          </a:xfrm>
        </p:spPr>
        <p:txBody>
          <a:bodyPr>
            <a:noAutofit/>
          </a:bodyPr>
          <a:lstStyle/>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Feature is perpendicular to face at point of insertion.</a:t>
            </a:r>
          </a:p>
          <a:p>
            <a:pPr marL="164592" lvl="1" indent="-164592">
              <a:lnSpc>
                <a:spcPct val="105000"/>
              </a:lnSpc>
              <a:spcBef>
                <a:spcPct val="20000"/>
              </a:spcBef>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mn-cs"/>
              </a:rPr>
              <a:t>On cylindrical or spherical faces, feature always points at center</a:t>
            </a:r>
          </a:p>
          <a:p>
            <a:pPr marL="164592" lvl="1" indent="-164592">
              <a:lnSpc>
                <a:spcPct val="105000"/>
              </a:lnSpc>
              <a:spcBef>
                <a:spcPct val="20000"/>
              </a:spcBef>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mn-cs"/>
              </a:rPr>
              <a:t>On Curvy surfaces, still perpendicular, but not pointed at any axis or center</a:t>
            </a:r>
          </a:p>
          <a:p>
            <a:pPr marL="164592" indent="-164592">
              <a:spcBef>
                <a:spcPct val="20000"/>
              </a:spcBef>
              <a:buClr>
                <a:schemeClr val="tx1">
                  <a:lumMod val="65000"/>
                  <a:lumOff val="35000"/>
                </a:schemeClr>
              </a:buClr>
              <a:buSzPct val="100000"/>
              <a:defRPr/>
            </a:pPr>
            <a:endParaRPr lang="en-US" sz="1800" dirty="0">
              <a:solidFill>
                <a:schemeClr val="tx1">
                  <a:lumMod val="65000"/>
                  <a:lumOff val="35000"/>
                </a:schemeClr>
              </a:solidFill>
            </a:endParaRPr>
          </a:p>
        </p:txBody>
      </p:sp>
      <p:pic>
        <p:nvPicPr>
          <p:cNvPr id="3074" name="Picture 2"/>
          <p:cNvPicPr>
            <a:picLocks noChangeAspect="1" noChangeArrowheads="1"/>
          </p:cNvPicPr>
          <p:nvPr/>
        </p:nvPicPr>
        <p:blipFill>
          <a:blip r:embed="rId3"/>
          <a:srcRect/>
          <a:stretch>
            <a:fillRect/>
          </a:stretch>
        </p:blipFill>
        <p:spPr bwMode="auto">
          <a:xfrm>
            <a:off x="152400" y="2209800"/>
            <a:ext cx="4441825" cy="4310063"/>
          </a:xfrm>
          <a:prstGeom prst="rect">
            <a:avLst/>
          </a:prstGeom>
          <a:noFill/>
          <a:ln w="9525">
            <a:noFill/>
            <a:miter lim="800000"/>
            <a:headEnd/>
            <a:tailEnd/>
          </a:ln>
        </p:spPr>
      </p:pic>
      <p:pic>
        <p:nvPicPr>
          <p:cNvPr id="3076" name="Picture 4"/>
          <p:cNvPicPr>
            <a:picLocks noChangeAspect="1" noChangeArrowheads="1"/>
          </p:cNvPicPr>
          <p:nvPr/>
        </p:nvPicPr>
        <p:blipFill>
          <a:blip r:embed="rId4"/>
          <a:srcRect/>
          <a:stretch>
            <a:fillRect/>
          </a:stretch>
        </p:blipFill>
        <p:spPr bwMode="auto">
          <a:xfrm>
            <a:off x="4724400" y="2209800"/>
            <a:ext cx="4267200" cy="43545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2000"/>
                                        <p:tgtEl>
                                          <p:spTgt spid="307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par>
                                <p:cTn id="21" presetID="10" presetClass="exit" presetSubtype="0" fill="hold" nodeType="withEffect">
                                  <p:stCondLst>
                                    <p:cond delay="0"/>
                                  </p:stCondLst>
                                  <p:childTnLst>
                                    <p:animEffect transition="out" filter="fade">
                                      <p:cBhvr>
                                        <p:cTn id="22" dur="2000"/>
                                        <p:tgtEl>
                                          <p:spTgt spid="3074"/>
                                        </p:tgtEl>
                                      </p:cBhvr>
                                    </p:animEffect>
                                    <p:set>
                                      <p:cBhvr>
                                        <p:cTn id="23" dur="1" fill="hold">
                                          <p:stCondLst>
                                            <p:cond delay="1999"/>
                                          </p:stCondLst>
                                        </p:cTn>
                                        <p:tgtEl>
                                          <p:spTgt spid="3074"/>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3076"/>
                                        </p:tgtEl>
                                        <p:attrNameLst>
                                          <p:attrName>style.visibility</p:attrName>
                                        </p:attrNameLst>
                                      </p:cBhvr>
                                      <p:to>
                                        <p:strVal val="visible"/>
                                      </p:to>
                                    </p:set>
                                    <p:animEffect transition="in" filter="fade">
                                      <p:cBhvr>
                                        <p:cTn id="26"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SWW2010 PPT template [PPT2007]">
  <a:themeElements>
    <a:clrScheme name="SWW2011">
      <a:dk1>
        <a:srgbClr val="000000"/>
      </a:dk1>
      <a:lt1>
        <a:srgbClr val="FFFFFF"/>
      </a:lt1>
      <a:dk2>
        <a:srgbClr val="F68B1F"/>
      </a:dk2>
      <a:lt2>
        <a:srgbClr val="4E4E4E"/>
      </a:lt2>
      <a:accent1>
        <a:srgbClr val="00B6CE"/>
      </a:accent1>
      <a:accent2>
        <a:srgbClr val="DE4814"/>
      </a:accent2>
      <a:accent3>
        <a:srgbClr val="84587E"/>
      </a:accent3>
      <a:accent4>
        <a:srgbClr val="FFC64C"/>
      </a:accent4>
      <a:accent5>
        <a:srgbClr val="419B37"/>
      </a:accent5>
      <a:accent6>
        <a:srgbClr val="717479"/>
      </a:accent6>
      <a:hlink>
        <a:srgbClr val="00B6CE"/>
      </a:hlink>
      <a:folHlink>
        <a:srgbClr val="A4554E"/>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defRPr>
        </a:defPPr>
      </a:lstStyle>
    </a:lnDef>
  </a:objectDefaults>
  <a:extraClrSchemeLst>
    <a:extraClrScheme>
      <a:clrScheme name="Blank Presentation 1">
        <a:dk1>
          <a:srgbClr val="27200A"/>
        </a:dk1>
        <a:lt1>
          <a:srgbClr val="FFFFFF"/>
        </a:lt1>
        <a:dk2>
          <a:srgbClr val="F98B1F"/>
        </a:dk2>
        <a:lt2>
          <a:srgbClr val="BABCBE"/>
        </a:lt2>
        <a:accent1>
          <a:srgbClr val="C9D6A6"/>
        </a:accent1>
        <a:accent2>
          <a:srgbClr val="F68B1F"/>
        </a:accent2>
        <a:accent3>
          <a:srgbClr val="FFFFFF"/>
        </a:accent3>
        <a:accent4>
          <a:srgbClr val="201A07"/>
        </a:accent4>
        <a:accent5>
          <a:srgbClr val="E1E8D0"/>
        </a:accent5>
        <a:accent6>
          <a:srgbClr val="DF7D1B"/>
        </a:accent6>
        <a:hlink>
          <a:srgbClr val="88CBDF"/>
        </a:hlink>
        <a:folHlink>
          <a:srgbClr val="AAA29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520</TotalTime>
  <Words>6288</Words>
  <Application>Microsoft Office PowerPoint</Application>
  <PresentationFormat>On-screen Show (4:3)</PresentationFormat>
  <Paragraphs>301</Paragraphs>
  <Slides>38</Slides>
  <Notes>37</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SWW2010 PPT template [PPT2007]</vt:lpstr>
      <vt:lpstr>Effective Use of the Hole Wizard</vt:lpstr>
      <vt:lpstr>Slide 2</vt:lpstr>
      <vt:lpstr>Professional Biography of Brian Lindahl</vt:lpstr>
      <vt:lpstr>Basic Hole Wizard Functionality</vt:lpstr>
      <vt:lpstr>Primary Hole Selections</vt:lpstr>
      <vt:lpstr>Legacy Holes</vt:lpstr>
      <vt:lpstr>Inserting Hole Wizard Features</vt:lpstr>
      <vt:lpstr>Hole Wizard activated first?</vt:lpstr>
      <vt:lpstr>Hole Wizard feature on non-planer face:</vt:lpstr>
      <vt:lpstr>What if design intent is not perpendicular?</vt:lpstr>
      <vt:lpstr>When plane and position gives ‘buried treasure’?</vt:lpstr>
      <vt:lpstr>What points belong in HW Location sketch?</vt:lpstr>
      <vt:lpstr>Multi-user environment: share data!</vt:lpstr>
      <vt:lpstr>Protecting the Toolbox data with “Set Permissions”</vt:lpstr>
      <vt:lpstr>Hole Wizard “Standards”</vt:lpstr>
      <vt:lpstr>Sizes to “Disable”:</vt:lpstr>
      <vt:lpstr>Creating a Custom Standard</vt:lpstr>
      <vt:lpstr>Supporting the Custom Standard</vt:lpstr>
      <vt:lpstr>Customizing the calloutformat.txt file</vt:lpstr>
      <vt:lpstr>Add a New Hole Size to a Custom Standard</vt:lpstr>
      <vt:lpstr>Add a New Hole, continued</vt:lpstr>
      <vt:lpstr>Creating Hole Wizard “Favorites”</vt:lpstr>
      <vt:lpstr>Favorites Saved to Disk</vt:lpstr>
      <vt:lpstr>Accessing Favorites</vt:lpstr>
      <vt:lpstr>Accessing Secondary Sizes</vt:lpstr>
      <vt:lpstr>Accessing Tertiary Hole Sizes</vt:lpstr>
      <vt:lpstr>Missing Hole Types</vt:lpstr>
      <vt:lpstr>Add a New Minor Hole Type</vt:lpstr>
      <vt:lpstr>Locate SWBrowser</vt:lpstr>
      <vt:lpstr>Analyze the SWBrowser.mdb File</vt:lpstr>
      <vt:lpstr>Analyze “USERx_xx_Categories” Table</vt:lpstr>
      <vt:lpstr>Analyze “USERx_xx_TYPE_BS” Table</vt:lpstr>
      <vt:lpstr>Use Existing Row to start New Hole</vt:lpstr>
      <vt:lpstr>Use Existing Tables to Create New Tables for New Hole</vt:lpstr>
      <vt:lpstr>Enter Custom Data for Spot Face</vt:lpstr>
      <vt:lpstr>Use the New Hole Type</vt:lpstr>
      <vt:lpstr>Recap of Rules</vt:lpstr>
      <vt:lpstr>Questions: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Designing Large Assemblies Faster</dc:title>
  <dc:creator>Stuart McCoy</dc:creator>
  <cp:lastModifiedBy>Brian Lindahl </cp:lastModifiedBy>
  <cp:revision>69</cp:revision>
  <dcterms:created xsi:type="dcterms:W3CDTF">2010-09-02T13:18:40Z</dcterms:created>
  <dcterms:modified xsi:type="dcterms:W3CDTF">2011-01-25T04:08:15Z</dcterms:modified>
</cp:coreProperties>
</file>