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notesMasterIdLst>
    <p:notesMasterId r:id="rId24"/>
  </p:notesMasterIdLst>
  <p:handoutMasterIdLst>
    <p:handoutMasterId r:id="rId25"/>
  </p:handout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1" r:id="rId21"/>
    <p:sldId id="282" r:id="rId22"/>
    <p:sldId id="280" r:id="rId23"/>
  </p:sldIdLst>
  <p:sldSz cx="9144000" cy="5143500" type="screen16x9"/>
  <p:notesSz cx="7077075" cy="9385300"/>
  <p:defaultTextStyle>
    <a:defPPr>
      <a:defRPr lang="en-US"/>
    </a:defPPr>
    <a:lvl1pPr marL="0" algn="l" defTabSz="87915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9576" algn="l" defTabSz="87915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79152" algn="l" defTabSz="87915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318728" algn="l" defTabSz="87915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58303" algn="l" defTabSz="87915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97879" algn="l" defTabSz="87915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637455" algn="l" defTabSz="87915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77031" algn="l" defTabSz="87915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516607" algn="l" defTabSz="87915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58585A"/>
    <a:srgbClr val="003300"/>
    <a:srgbClr val="F37021"/>
    <a:srgbClr val="EFD921"/>
    <a:srgbClr val="2C87CB"/>
    <a:srgbClr val="3BACFF"/>
    <a:srgbClr val="1FE4C6"/>
    <a:srgbClr val="43C6E4"/>
    <a:srgbClr val="95E927"/>
    <a:srgbClr val="A4FF28"/>
  </p:clrMru>
  <p:extLst>
    <p:ext uri="{E76CE94A-603C-4142-B9EB-6D1370010A27}">
      <p14:discardImageEditData xmlns="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1" autoAdjust="0"/>
    <p:restoredTop sz="96953" autoAdjust="0"/>
  </p:normalViewPr>
  <p:slideViewPr>
    <p:cSldViewPr>
      <p:cViewPr>
        <p:scale>
          <a:sx n="120" d="100"/>
          <a:sy n="120" d="100"/>
        </p:scale>
        <p:origin x="90" y="-132"/>
      </p:cViewPr>
      <p:guideLst>
        <p:guide orient="horz" pos="771"/>
        <p:guide orient="horz" pos="2783"/>
        <p:guide pos="53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9265"/>
          </a:xfrm>
          <a:prstGeom prst="rect">
            <a:avLst/>
          </a:prstGeom>
        </p:spPr>
        <p:txBody>
          <a:bodyPr vert="horz" lIns="94064" tIns="47032" rIns="94064" bIns="4703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9265"/>
          </a:xfrm>
          <a:prstGeom prst="rect">
            <a:avLst/>
          </a:prstGeom>
        </p:spPr>
        <p:txBody>
          <a:bodyPr vert="horz" lIns="94064" tIns="47032" rIns="94064" bIns="47032" rtlCol="0"/>
          <a:lstStyle>
            <a:lvl1pPr algn="r">
              <a:defRPr sz="1200"/>
            </a:lvl1pPr>
          </a:lstStyle>
          <a:p>
            <a:fld id="{CD4DA60F-0BB5-4A3D-B6FA-FDF2FC2558E5}" type="datetimeFigureOut">
              <a:rPr lang="en-US" smtClean="0"/>
              <a:pPr/>
              <a:t>8/19/2013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4406"/>
            <a:ext cx="3066733" cy="469265"/>
          </a:xfrm>
          <a:prstGeom prst="rect">
            <a:avLst/>
          </a:prstGeom>
        </p:spPr>
        <p:txBody>
          <a:bodyPr vert="horz" lIns="94064" tIns="47032" rIns="94064" bIns="4703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914406"/>
            <a:ext cx="3066733" cy="469265"/>
          </a:xfrm>
          <a:prstGeom prst="rect">
            <a:avLst/>
          </a:prstGeom>
        </p:spPr>
        <p:txBody>
          <a:bodyPr vert="horz" lIns="94064" tIns="47032" rIns="94064" bIns="47032" rtlCol="0" anchor="b"/>
          <a:lstStyle>
            <a:lvl1pPr algn="r">
              <a:defRPr sz="1200"/>
            </a:lvl1pPr>
          </a:lstStyle>
          <a:p>
            <a:fld id="{44425933-59C9-4582-A8D9-570D66460C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56736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9265"/>
          </a:xfrm>
          <a:prstGeom prst="rect">
            <a:avLst/>
          </a:prstGeom>
        </p:spPr>
        <p:txBody>
          <a:bodyPr vert="horz" lIns="94064" tIns="47032" rIns="94064" bIns="4703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9265"/>
          </a:xfrm>
          <a:prstGeom prst="rect">
            <a:avLst/>
          </a:prstGeom>
        </p:spPr>
        <p:txBody>
          <a:bodyPr vert="horz" lIns="94064" tIns="47032" rIns="94064" bIns="47032" rtlCol="0"/>
          <a:lstStyle>
            <a:lvl1pPr algn="r">
              <a:defRPr sz="1200"/>
            </a:lvl1pPr>
          </a:lstStyle>
          <a:p>
            <a:fld id="{C2262F3B-5CC7-4D5E-B602-F5E0CB55D9B3}" type="datetimeFigureOut">
              <a:rPr lang="en-US" smtClean="0"/>
              <a:pPr/>
              <a:t>8/19/2013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1163" y="703263"/>
            <a:ext cx="6254750" cy="3519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064" tIns="47032" rIns="94064" bIns="4703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58018"/>
            <a:ext cx="5661660" cy="4223385"/>
          </a:xfrm>
          <a:prstGeom prst="rect">
            <a:avLst/>
          </a:prstGeom>
        </p:spPr>
        <p:txBody>
          <a:bodyPr vert="horz" lIns="94064" tIns="47032" rIns="94064" bIns="4703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4406"/>
            <a:ext cx="3066733" cy="469265"/>
          </a:xfrm>
          <a:prstGeom prst="rect">
            <a:avLst/>
          </a:prstGeom>
        </p:spPr>
        <p:txBody>
          <a:bodyPr vert="horz" lIns="94064" tIns="47032" rIns="94064" bIns="4703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914406"/>
            <a:ext cx="3066733" cy="469265"/>
          </a:xfrm>
          <a:prstGeom prst="rect">
            <a:avLst/>
          </a:prstGeom>
        </p:spPr>
        <p:txBody>
          <a:bodyPr vert="horz" lIns="94064" tIns="47032" rIns="94064" bIns="47032" rtlCol="0" anchor="b"/>
          <a:lstStyle>
            <a:lvl1pPr algn="r">
              <a:defRPr sz="1200"/>
            </a:lvl1pPr>
          </a:lstStyle>
          <a:p>
            <a:fld id="{830233AA-EDD9-4D1C-B66A-95A21E602A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85792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791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39576" algn="l" defTabSz="8791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879152" algn="l" defTabSz="8791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18728" algn="l" defTabSz="8791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758303" algn="l" defTabSz="8791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197879" algn="l" defTabSz="8791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637455" algn="l" defTabSz="8791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077031" algn="l" defTabSz="8791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516607" algn="l" defTabSz="8791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0F6BE2-3C12-464D-BC12-13DA3041B8EC}" type="slidenum">
              <a:rPr lang="en-US" smtClean="0">
                <a:latin typeface="Arial" pitchFamily="34" charset="0"/>
                <a:ea typeface="ＭＳ Ｐゴシック"/>
                <a:cs typeface="ＭＳ Ｐゴシック"/>
              </a:rPr>
              <a:pPr/>
              <a:t>22</a:t>
            </a:fld>
            <a:endParaRPr lang="en-US" dirty="0" smtClean="0">
              <a:latin typeface="Arial" pitchFamily="34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itre 1"/>
          <p:cNvSpPr>
            <a:spLocks noGrp="1"/>
          </p:cNvSpPr>
          <p:nvPr>
            <p:ph type="title"/>
          </p:nvPr>
        </p:nvSpPr>
        <p:spPr>
          <a:xfrm>
            <a:off x="4419600" y="2495550"/>
            <a:ext cx="4263280" cy="609600"/>
          </a:xfrm>
          <a:prstGeom prst="rect">
            <a:avLst/>
          </a:prstGeom>
        </p:spPr>
        <p:txBody>
          <a:bodyPr vert="horz" lIns="87916" tIns="43957" rIns="87916" bIns="43957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4419600" y="3105150"/>
            <a:ext cx="4267200" cy="6096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dirty="0" smtClean="0"/>
              <a:t>Click to add Subtitle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438150"/>
            <a:ext cx="7924800" cy="533400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rgbClr val="58585A"/>
                </a:solidFill>
              </a:defRPr>
            </a:lvl1pPr>
            <a:lvl2pPr algn="l">
              <a:defRPr>
                <a:solidFill>
                  <a:srgbClr val="58585A"/>
                </a:solidFill>
              </a:defRPr>
            </a:lvl2pPr>
            <a:lvl3pPr algn="l">
              <a:buFont typeface="Arial"/>
              <a:buChar char="•"/>
              <a:defRPr>
                <a:solidFill>
                  <a:srgbClr val="58585A"/>
                </a:solidFill>
              </a:defRPr>
            </a:lvl3pPr>
            <a:lvl4pPr algn="l">
              <a:buFont typeface="Arial"/>
              <a:buChar char="•"/>
              <a:defRPr sz="1600">
                <a:solidFill>
                  <a:srgbClr val="58585A"/>
                </a:solidFill>
              </a:defRPr>
            </a:lvl4pPr>
            <a:lvl5pPr algn="l">
              <a:buFont typeface="Arial"/>
              <a:buChar char="•"/>
              <a:defRPr sz="1600">
                <a:solidFill>
                  <a:srgbClr val="58585A"/>
                </a:solidFill>
              </a:defRPr>
            </a:lvl5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1" hasCustomPrompt="1"/>
          </p:nvPr>
        </p:nvSpPr>
        <p:spPr>
          <a:xfrm>
            <a:off x="685800" y="971550"/>
            <a:ext cx="7924800" cy="381000"/>
          </a:xfrm>
          <a:prstGeom prst="rect">
            <a:avLst/>
          </a:prstGeom>
        </p:spPr>
        <p:txBody>
          <a:bodyPr/>
          <a:lstStyle>
            <a:lvl1pPr algn="l">
              <a:defRPr sz="1800"/>
            </a:lvl1pPr>
            <a:lvl2pPr algn="l">
              <a:buFont typeface="Arial"/>
              <a:buChar char="•"/>
              <a:defRPr sz="1400">
                <a:solidFill>
                  <a:srgbClr val="58585A"/>
                </a:solidFill>
              </a:defRPr>
            </a:lvl2pPr>
            <a:lvl3pPr algn="l">
              <a:buFont typeface="Arial"/>
              <a:buChar char="•"/>
              <a:defRPr sz="1400">
                <a:solidFill>
                  <a:srgbClr val="58585A"/>
                </a:solidFill>
              </a:defRPr>
            </a:lvl3pPr>
            <a:lvl4pPr algn="l">
              <a:buFont typeface="Arial"/>
              <a:buChar char="•"/>
              <a:defRPr sz="1400">
                <a:solidFill>
                  <a:srgbClr val="58585A"/>
                </a:solidFill>
              </a:defRPr>
            </a:lvl4pPr>
            <a:lvl5pPr algn="l">
              <a:buFont typeface="Arial"/>
              <a:buNone/>
              <a:defRPr sz="1200">
                <a:solidFill>
                  <a:srgbClr val="58585A"/>
                </a:solidFill>
              </a:defRPr>
            </a:lvl5pPr>
          </a:lstStyle>
          <a:p>
            <a:pPr lvl="0"/>
            <a:r>
              <a:rPr lang="en-US" dirty="0" smtClean="0"/>
              <a:t>Click to add subtitle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762000" y="1504950"/>
            <a:ext cx="7848600" cy="2667000"/>
          </a:xfrm>
          <a:prstGeom prst="rect">
            <a:avLst/>
          </a:prstGeom>
        </p:spPr>
        <p:txBody>
          <a:bodyPr vert="horz"/>
          <a:lstStyle>
            <a:lvl1pPr algn="l">
              <a:buFont typeface="Arial"/>
              <a:buChar char="•"/>
              <a:defRPr sz="1600"/>
            </a:lvl1pPr>
            <a:lvl2pPr algn="l">
              <a:buFont typeface="Arial"/>
              <a:buChar char="•"/>
              <a:defRPr sz="1600">
                <a:solidFill>
                  <a:srgbClr val="58585A"/>
                </a:solidFill>
              </a:defRPr>
            </a:lvl2pPr>
            <a:lvl3pPr algn="l">
              <a:buFont typeface="Arial"/>
              <a:buChar char="•"/>
              <a:defRPr sz="1600">
                <a:solidFill>
                  <a:srgbClr val="58585A"/>
                </a:solidFill>
              </a:defRPr>
            </a:lvl3pPr>
            <a:lvl4pPr algn="l">
              <a:buFont typeface="Arial"/>
              <a:buChar char="•"/>
              <a:defRPr sz="1600">
                <a:solidFill>
                  <a:srgbClr val="58585A"/>
                </a:solidFill>
              </a:defRPr>
            </a:lvl4pPr>
            <a:lvl5pPr algn="l">
              <a:buFont typeface="Arial"/>
              <a:buChar char="•"/>
              <a:defRPr sz="1600">
                <a:solidFill>
                  <a:srgbClr val="58585A"/>
                </a:solidFill>
              </a:defRPr>
            </a:lvl5pPr>
          </a:lstStyle>
          <a:p>
            <a:pPr lvl="0"/>
            <a:r>
              <a:rPr lang="en-US" dirty="0" smtClean="0"/>
              <a:t>Click to add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 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Slide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438150"/>
            <a:ext cx="7924800" cy="533400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rgbClr val="58585A"/>
                </a:solidFill>
              </a:defRPr>
            </a:lvl1pPr>
            <a:lvl2pPr algn="l">
              <a:defRPr>
                <a:solidFill>
                  <a:srgbClr val="58585A"/>
                </a:solidFill>
              </a:defRPr>
            </a:lvl2pPr>
            <a:lvl3pPr algn="l">
              <a:buFont typeface="Arial"/>
              <a:buChar char="•"/>
              <a:defRPr>
                <a:solidFill>
                  <a:srgbClr val="58585A"/>
                </a:solidFill>
              </a:defRPr>
            </a:lvl3pPr>
            <a:lvl4pPr algn="l">
              <a:buFont typeface="Arial"/>
              <a:buChar char="•"/>
              <a:defRPr sz="1600">
                <a:solidFill>
                  <a:srgbClr val="58585A"/>
                </a:solidFill>
              </a:defRPr>
            </a:lvl4pPr>
            <a:lvl5pPr algn="l">
              <a:buFont typeface="Arial"/>
              <a:buChar char="•"/>
              <a:defRPr sz="1600">
                <a:solidFill>
                  <a:srgbClr val="58585A"/>
                </a:solidFill>
              </a:defRPr>
            </a:lvl5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1" hasCustomPrompt="1"/>
          </p:nvPr>
        </p:nvSpPr>
        <p:spPr>
          <a:xfrm>
            <a:off x="685800" y="971550"/>
            <a:ext cx="7924800" cy="381000"/>
          </a:xfrm>
          <a:prstGeom prst="rect">
            <a:avLst/>
          </a:prstGeom>
        </p:spPr>
        <p:txBody>
          <a:bodyPr/>
          <a:lstStyle>
            <a:lvl1pPr algn="l">
              <a:defRPr sz="1800"/>
            </a:lvl1pPr>
            <a:lvl2pPr algn="l">
              <a:buFont typeface="Arial"/>
              <a:buChar char="•"/>
              <a:defRPr sz="1400">
                <a:solidFill>
                  <a:srgbClr val="58585A"/>
                </a:solidFill>
              </a:defRPr>
            </a:lvl2pPr>
            <a:lvl3pPr algn="l">
              <a:buFont typeface="Arial"/>
              <a:buChar char="•"/>
              <a:defRPr sz="1400">
                <a:solidFill>
                  <a:srgbClr val="58585A"/>
                </a:solidFill>
              </a:defRPr>
            </a:lvl3pPr>
            <a:lvl4pPr algn="l">
              <a:buFont typeface="Arial"/>
              <a:buChar char="•"/>
              <a:defRPr sz="1400">
                <a:solidFill>
                  <a:srgbClr val="58585A"/>
                </a:solidFill>
              </a:defRPr>
            </a:lvl4pPr>
            <a:lvl5pPr algn="l">
              <a:buFont typeface="Arial"/>
              <a:buNone/>
              <a:defRPr sz="1200">
                <a:solidFill>
                  <a:srgbClr val="58585A"/>
                </a:solidFill>
              </a:defRPr>
            </a:lvl5pPr>
          </a:lstStyle>
          <a:p>
            <a:pPr lvl="0"/>
            <a:r>
              <a:rPr lang="en-US" dirty="0" smtClean="0"/>
              <a:t>Click to add subtitle</a:t>
            </a: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685800" y="1504950"/>
            <a:ext cx="7924800" cy="2819400"/>
          </a:xfrm>
          <a:prstGeom prst="rect">
            <a:avLst/>
          </a:prstGeom>
        </p:spPr>
        <p:txBody>
          <a:bodyPr vert="horz"/>
          <a:lstStyle>
            <a:lvl1pPr algn="l">
              <a:defRPr sz="9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5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 rot="16200000">
            <a:off x="-2430000" y="2481195"/>
            <a:ext cx="5143504" cy="181106"/>
          </a:xfrm>
          <a:prstGeom prst="rect">
            <a:avLst/>
          </a:prstGeom>
          <a:noFill/>
        </p:spPr>
        <p:txBody>
          <a:bodyPr wrap="square" lIns="87916" tIns="43957" rIns="87916" bIns="43957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" b="1" i="0" cap="none" spc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3DS.COM/SOLIDWORKS</a:t>
            </a:r>
            <a:r>
              <a:rPr lang="en-US" sz="600" b="0" cap="none" spc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  <a:cs typeface="Arial" pitchFamily="34" charset="0"/>
              </a:rPr>
              <a:t> </a:t>
            </a:r>
            <a:r>
              <a:rPr lang="en-US" sz="600" b="0" cap="none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© Dassault </a:t>
            </a:r>
            <a:r>
              <a:rPr lang="en-US" sz="600" b="0" cap="none" spc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Systèmes</a:t>
            </a:r>
            <a:r>
              <a:rPr lang="en-US" sz="600" b="0" cap="none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 | </a:t>
            </a:r>
            <a:r>
              <a:rPr lang="en-US" sz="600" b="0" cap="none" spc="0" noProof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Confidential</a:t>
            </a:r>
            <a:r>
              <a:rPr lang="en-US" sz="600" b="0" cap="none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 Information | </a:t>
            </a:r>
            <a:fld id="{7932CEB9-7706-4840-A8AE-48D24CB336EF}" type="datetimeFigureOut">
              <a:rPr lang="en-US" sz="600" b="0" cap="none" spc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pPr algn="ctr"/>
              <a:t>8/19/2013</a:t>
            </a:fld>
            <a:r>
              <a:rPr lang="en-US" sz="600" b="0" cap="none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 | ref.: 3DS_Document_2012</a:t>
            </a:r>
            <a:endParaRPr lang="en-US" sz="600" b="0" cap="none" spc="0" dirty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" name="Espace réservé du numéro de diapositive 5"/>
          <p:cNvSpPr txBox="1">
            <a:spLocks/>
          </p:cNvSpPr>
          <p:nvPr/>
        </p:nvSpPr>
        <p:spPr>
          <a:xfrm>
            <a:off x="0" y="4803998"/>
            <a:ext cx="395536" cy="360040"/>
          </a:xfrm>
          <a:prstGeom prst="rect">
            <a:avLst/>
          </a:prstGeom>
        </p:spPr>
        <p:txBody>
          <a:bodyPr lIns="87916" tIns="43957" rIns="87916" bIns="43957" anchor="ctr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8791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E95206-EC0C-43EF-8E7D-2BA7BDFE308A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ctr" defTabSz="8791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76" r:id="rId2"/>
    <p:sldLayoutId id="2147483777" r:id="rId3"/>
  </p:sldLayoutIdLst>
  <p:txStyles>
    <p:titleStyle>
      <a:lvl1pPr algn="r" defTabSz="879152" rtl="0" eaLnBrk="1" latinLnBrk="0" hangingPunct="1">
        <a:spcBef>
          <a:spcPct val="0"/>
        </a:spcBef>
        <a:buNone/>
        <a:defRPr lang="en-US" sz="3200" b="0" i="0" kern="1200" spc="0" baseline="0" noProof="0" dirty="0">
          <a:solidFill>
            <a:srgbClr val="58585A"/>
          </a:solidFill>
          <a:effectLst/>
          <a:latin typeface="+mj-lt"/>
          <a:ea typeface="+mj-ea"/>
          <a:cs typeface="Arial Narrow" pitchFamily="34" charset="0"/>
        </a:defRPr>
      </a:lvl1pPr>
    </p:titleStyle>
    <p:bodyStyle>
      <a:lvl1pPr marL="252000" marR="0" indent="-252000" algn="r" defTabSz="879152" rtl="0" eaLnBrk="1" fontAlgn="auto" latinLnBrk="0" hangingPunct="1">
        <a:lnSpc>
          <a:spcPct val="100000"/>
        </a:lnSpc>
        <a:spcBef>
          <a:spcPts val="800"/>
        </a:spcBef>
        <a:spcAft>
          <a:spcPts val="0"/>
        </a:spcAft>
        <a:buClrTx/>
        <a:buSzPct val="100000"/>
        <a:buFontTx/>
        <a:buNone/>
        <a:tabLst/>
        <a:defRPr sz="2000" b="0" i="0" kern="900" spc="0" baseline="0">
          <a:solidFill>
            <a:srgbClr val="58585A"/>
          </a:solidFill>
          <a:latin typeface="+mn-lt"/>
          <a:ea typeface="+mn-ea"/>
          <a:cs typeface="Arial Narrow" pitchFamily="34" charset="0"/>
        </a:defRPr>
      </a:lvl1pPr>
      <a:lvl2pPr marL="504000" marR="0" indent="-234000" algn="r" defTabSz="879152" rtl="0" eaLnBrk="1" fontAlgn="auto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Tx/>
        <a:buNone/>
        <a:tabLst/>
        <a:defRPr sz="1800" b="0" i="0" kern="900" spc="0" baseline="0">
          <a:solidFill>
            <a:schemeClr val="tx1"/>
          </a:solidFill>
          <a:latin typeface="+mn-lt"/>
          <a:ea typeface="+mn-ea"/>
          <a:cs typeface="Arial Narrow" pitchFamily="34" charset="0"/>
        </a:defRPr>
      </a:lvl2pPr>
      <a:lvl3pPr marL="756000" marR="0" indent="-216000" algn="r" defTabSz="879152" rtl="0" eaLnBrk="1" fontAlgn="auto" latinLnBrk="0" hangingPunct="1">
        <a:lnSpc>
          <a:spcPct val="100000"/>
        </a:lnSpc>
        <a:spcBef>
          <a:spcPts val="400"/>
        </a:spcBef>
        <a:spcAft>
          <a:spcPts val="0"/>
        </a:spcAft>
        <a:buClrTx/>
        <a:buSzPct val="90000"/>
        <a:buFontTx/>
        <a:buNone/>
        <a:tabLst/>
        <a:defRPr sz="1800" b="0" i="0" kern="900" spc="0" baseline="0">
          <a:solidFill>
            <a:schemeClr val="tx1"/>
          </a:solidFill>
          <a:latin typeface="+mn-lt"/>
          <a:ea typeface="+mn-ea"/>
          <a:cs typeface="Arial Narrow" pitchFamily="34" charset="0"/>
        </a:defRPr>
      </a:lvl3pPr>
      <a:lvl4pPr marL="972000" marR="0" indent="-180000" algn="r" defTabSz="879152" rtl="0" eaLnBrk="1" fontAlgn="auto" latinLnBrk="0" hangingPunct="1">
        <a:lnSpc>
          <a:spcPct val="100000"/>
        </a:lnSpc>
        <a:spcBef>
          <a:spcPts val="400"/>
        </a:spcBef>
        <a:spcAft>
          <a:spcPts val="0"/>
        </a:spcAft>
        <a:buClrTx/>
        <a:buSzPct val="90000"/>
        <a:buFontTx/>
        <a:buNone/>
        <a:tabLst/>
        <a:defRPr sz="1800" b="0" i="0" kern="900" spc="-70">
          <a:solidFill>
            <a:schemeClr val="tx1"/>
          </a:solidFill>
          <a:latin typeface="+mn-lt"/>
          <a:ea typeface="+mn-ea"/>
          <a:cs typeface="3ds Light"/>
        </a:defRPr>
      </a:lvl4pPr>
      <a:lvl5pPr marL="1080000" marR="0" indent="0" algn="r" defTabSz="879152" rtl="0" eaLnBrk="1" fontAlgn="auto" latinLnBrk="0" hangingPunct="1">
        <a:lnSpc>
          <a:spcPct val="100000"/>
        </a:lnSpc>
        <a:spcBef>
          <a:spcPts val="300"/>
        </a:spcBef>
        <a:spcAft>
          <a:spcPts val="0"/>
        </a:spcAft>
        <a:buClrTx/>
        <a:buSzTx/>
        <a:buFontTx/>
        <a:buNone/>
        <a:tabLst/>
        <a:defRPr sz="1800" b="0" i="0" kern="1200">
          <a:solidFill>
            <a:schemeClr val="tx1"/>
          </a:solidFill>
          <a:latin typeface="+mn-lt"/>
          <a:ea typeface="+mn-ea"/>
          <a:cs typeface="3ds Light"/>
        </a:defRPr>
      </a:lvl5pPr>
      <a:lvl6pPr marL="2417668" indent="-219788" algn="l" defTabSz="87915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857243" indent="-219788" algn="l" defTabSz="87915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296819" indent="-219788" algn="l" defTabSz="87915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736395" indent="-219788" algn="l" defTabSz="87915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87915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9576" algn="l" defTabSz="87915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79152" algn="l" defTabSz="87915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18728" algn="l" defTabSz="87915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8303" algn="l" defTabSz="87915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97879" algn="l" defTabSz="87915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37455" algn="l" defTabSz="87915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77031" algn="l" defTabSz="87915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516607" algn="l" defTabSz="879152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dspeedupllc.com/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hyperlink" Target="mailto:brian@cadspeedupllc.co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8746" y="938917"/>
            <a:ext cx="2992998" cy="529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929640"/>
            <a:ext cx="55261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733800" y="2190750"/>
            <a:ext cx="4949080" cy="914400"/>
          </a:xfrm>
        </p:spPr>
        <p:txBody>
          <a:bodyPr/>
          <a:lstStyle/>
          <a:p>
            <a:r>
              <a:rPr lang="en-US" dirty="0" smtClean="0"/>
              <a:t>SolidWorks Customization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419600" y="3105150"/>
            <a:ext cx="4267200" cy="1447800"/>
          </a:xfrm>
        </p:spPr>
        <p:txBody>
          <a:bodyPr/>
          <a:lstStyle/>
          <a:p>
            <a:r>
              <a:rPr lang="en-US" dirty="0" smtClean="0"/>
              <a:t>By Brian J Lindahl, P.E., CSWP</a:t>
            </a:r>
          </a:p>
          <a:p>
            <a:r>
              <a:rPr lang="en-US" dirty="0" smtClean="0"/>
              <a:t>20 Aug 2013</a:t>
            </a:r>
          </a:p>
          <a:p>
            <a:r>
              <a:rPr lang="en-US" dirty="0" smtClean="0"/>
              <a:t>Burnsville, MN</a:t>
            </a:r>
            <a:endParaRPr lang="en-US" dirty="0"/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4724400" y="742950"/>
            <a:ext cx="3882280" cy="914400"/>
          </a:xfrm>
          <a:prstGeom prst="rect">
            <a:avLst/>
          </a:prstGeom>
        </p:spPr>
        <p:txBody>
          <a:bodyPr vert="horz" lIns="87916" tIns="43957" rIns="87916" bIns="43957" rtlCol="0" anchor="ctr">
            <a:noAutofit/>
          </a:bodyPr>
          <a:lstStyle/>
          <a:p>
            <a:pPr marL="0" marR="0" lvl="0" indent="0" algn="r" defTabSz="8791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+mj-lt"/>
                <a:ea typeface="+mj-ea"/>
                <a:cs typeface="Arial Narrow" pitchFamily="34" charset="0"/>
              </a:rPr>
              <a:t>Technical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+mj-lt"/>
                <a:ea typeface="+mj-ea"/>
                <a:cs typeface="Arial Narrow" pitchFamily="34" charset="0"/>
              </a:rPr>
              <a:t> Summit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+mj-lt"/>
              <a:ea typeface="+mj-ea"/>
              <a:cs typeface="Arial Narrow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4400" y="438150"/>
            <a:ext cx="317879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762000" y="590550"/>
            <a:ext cx="7924800" cy="4114800"/>
          </a:xfrm>
          <a:prstGeom prst="rect">
            <a:avLst/>
          </a:prstGeom>
        </p:spPr>
        <p:txBody>
          <a:bodyPr/>
          <a:lstStyle/>
          <a:p>
            <a:r>
              <a:rPr lang="en-US" sz="1600" dirty="0" smtClean="0"/>
              <a:t>Two ways to set Keyboard shortcut keys:</a:t>
            </a:r>
          </a:p>
          <a:p>
            <a:pPr lvl="1"/>
            <a:r>
              <a:rPr lang="en-US" sz="1300" dirty="0" smtClean="0"/>
              <a:t>Manually assign through Tools&gt;Customize&gt;Keyboard OR RMB on a menu or toolbar and Customize&gt;Keyboard</a:t>
            </a:r>
          </a:p>
          <a:p>
            <a:pPr lvl="1"/>
            <a:r>
              <a:rPr lang="en-US" sz="1300" dirty="0" smtClean="0"/>
              <a:t>	Copy Settings Wizard</a:t>
            </a:r>
          </a:p>
          <a:p>
            <a:r>
              <a:rPr lang="en-US" sz="1600" dirty="0" smtClean="0"/>
              <a:t>Shortcut Key combination possibilities A-Z, 0-9, F1-F12:</a:t>
            </a:r>
          </a:p>
          <a:p>
            <a:pPr lvl="1"/>
            <a:r>
              <a:rPr lang="en-US" sz="1300" dirty="0" smtClean="0"/>
              <a:t> “A”</a:t>
            </a:r>
          </a:p>
          <a:p>
            <a:pPr lvl="1"/>
            <a:r>
              <a:rPr lang="en-US" sz="1300" dirty="0" smtClean="0"/>
              <a:t> &lt;Shift&gt;A</a:t>
            </a:r>
          </a:p>
          <a:p>
            <a:pPr lvl="1"/>
            <a:r>
              <a:rPr lang="en-US" sz="1300" dirty="0" smtClean="0"/>
              <a:t> &lt;Ctrl&gt;A</a:t>
            </a:r>
          </a:p>
          <a:p>
            <a:pPr lvl="1"/>
            <a:r>
              <a:rPr lang="en-US" sz="1300" dirty="0" smtClean="0"/>
              <a:t> &lt;Alt&gt;A</a:t>
            </a:r>
          </a:p>
          <a:p>
            <a:pPr lvl="1"/>
            <a:r>
              <a:rPr lang="en-US" sz="1300" dirty="0" smtClean="0"/>
              <a:t> &lt;Shift&gt;&lt;Ctrl&gt;A</a:t>
            </a:r>
          </a:p>
          <a:p>
            <a:pPr lvl="1"/>
            <a:r>
              <a:rPr lang="en-US" sz="1300" dirty="0" smtClean="0"/>
              <a:t>&lt;Shift&gt;&lt;Alt&gt;A</a:t>
            </a:r>
          </a:p>
          <a:p>
            <a:pPr lvl="1"/>
            <a:r>
              <a:rPr lang="en-US" sz="1300" dirty="0" smtClean="0"/>
              <a:t>&lt;Ctrl&gt;&lt;Alt&gt;A</a:t>
            </a:r>
          </a:p>
          <a:p>
            <a:pPr lvl="1"/>
            <a:r>
              <a:rPr lang="en-US" sz="1300" dirty="0" smtClean="0"/>
              <a:t>&lt;Ctrl&gt;&lt;Shift&gt;&lt;Alt&gt;A</a:t>
            </a:r>
          </a:p>
          <a:p>
            <a:r>
              <a:rPr lang="en-US" sz="1600" dirty="0" smtClean="0"/>
              <a:t>Approximately 48 * 8 = 384 programmable keyboard shortcuts!</a:t>
            </a:r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4592" y="164592"/>
            <a:ext cx="4264025" cy="4572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2000" dirty="0" smtClean="0"/>
              <a:t>3. Keyboard</a:t>
            </a:r>
            <a:endParaRPr lang="en-US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685800" y="666750"/>
            <a:ext cx="7924800" cy="2133600"/>
          </a:xfrm>
          <a:prstGeom prst="rect">
            <a:avLst/>
          </a:prstGeom>
        </p:spPr>
        <p:txBody>
          <a:bodyPr/>
          <a:lstStyle/>
          <a:p>
            <a:r>
              <a:rPr lang="en-US" sz="1600" dirty="0" smtClean="0"/>
              <a:t>Starting with SolidWorks 2010, SW supports “Mouse Gestures”, where the users can RMB click and drag across a portion of a circular ring.  Sections of the circular ring display programmable buttons.  Simply dragging the mouse pointer across the button initiates the command.</a:t>
            </a:r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4592" y="164592"/>
            <a:ext cx="4264025" cy="4572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2000" dirty="0" smtClean="0"/>
              <a:t>4. M-i-c  k-e-y  M-o-u-s-e</a:t>
            </a:r>
            <a:endParaRPr lang="en-US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114550"/>
            <a:ext cx="235267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1" y="2114550"/>
            <a:ext cx="233362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685800" y="590550"/>
            <a:ext cx="7924800" cy="3886200"/>
          </a:xfrm>
          <a:prstGeom prst="rect">
            <a:avLst/>
          </a:prstGeom>
        </p:spPr>
        <p:txBody>
          <a:bodyPr/>
          <a:lstStyle/>
          <a:p>
            <a:r>
              <a:rPr lang="en-US" sz="1800" dirty="0" smtClean="0"/>
              <a:t>Set Mouse Gestures at Tools&gt;Customize&gt;Mouse Gestures</a:t>
            </a:r>
          </a:p>
          <a:p>
            <a:r>
              <a:rPr lang="en-US" sz="1800" dirty="0" smtClean="0"/>
              <a:t>I suggest programming mouse gestures that DON’T have keyboard shortcuts.  What’s the point in duplication?</a:t>
            </a:r>
          </a:p>
          <a:p>
            <a:r>
              <a:rPr lang="en-US" sz="1800" dirty="0" smtClean="0"/>
              <a:t>Separate lists for mouse gestures exist for the 4 main environments in SolidWorks:</a:t>
            </a:r>
          </a:p>
          <a:p>
            <a:pPr lvl="1"/>
            <a:r>
              <a:rPr lang="en-US" sz="1600" dirty="0" smtClean="0"/>
              <a:t>Sketching</a:t>
            </a:r>
          </a:p>
          <a:p>
            <a:pPr lvl="1"/>
            <a:r>
              <a:rPr lang="en-US" sz="1600" dirty="0" smtClean="0"/>
              <a:t> Parts</a:t>
            </a:r>
          </a:p>
          <a:p>
            <a:pPr lvl="1"/>
            <a:r>
              <a:rPr lang="en-US" sz="1600" dirty="0" smtClean="0"/>
              <a:t>Assemblies</a:t>
            </a:r>
          </a:p>
          <a:p>
            <a:pPr lvl="1"/>
            <a:r>
              <a:rPr lang="en-US" sz="1600" dirty="0" smtClean="0"/>
              <a:t>Drawings</a:t>
            </a:r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4592" y="164592"/>
            <a:ext cx="4264025" cy="4572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2000" dirty="0" smtClean="0"/>
              <a:t>4. M-i-c  k-e-y  M-o-u-s-e</a:t>
            </a:r>
            <a:endParaRPr lang="en-US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943100"/>
            <a:ext cx="4510841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514350"/>
            <a:ext cx="7924800" cy="4705350"/>
          </a:xfrm>
          <a:prstGeom prst="rect">
            <a:avLst/>
          </a:prstGeom>
        </p:spPr>
        <p:txBody>
          <a:bodyPr/>
          <a:lstStyle/>
          <a:p>
            <a:r>
              <a:rPr lang="en-US" sz="1600" dirty="0" smtClean="0"/>
              <a:t>SolidWorks 2011 Standard has 39 built-in toolbars.  Toggle visibility at Tool&gt;Customize&gt;Toolbars. New toolbars are generally added only by “Add-ins”</a:t>
            </a:r>
          </a:p>
          <a:p>
            <a:r>
              <a:rPr lang="en-US" sz="1600" dirty="0" smtClean="0"/>
              <a:t>Toolbars can each be modified by adding or removing existing buttons from the pre-defined toolbars. Drag and drop icon from ‘Commands’ tab on to add/off to remove</a:t>
            </a:r>
          </a:p>
          <a:p>
            <a:r>
              <a:rPr lang="en-US" sz="1600" dirty="0" smtClean="0"/>
              <a:t>CommandManager tabs are basically equal to Toolbars, and can be created from scratch.  Drag and drop icons to/from like above</a:t>
            </a:r>
          </a:p>
          <a:p>
            <a:r>
              <a:rPr lang="en-US" sz="1600" dirty="0" smtClean="0"/>
              <a:t>Macros toolbar is treated a bit special by ‘Copy Settings Wizard’ in that it can be isolated for Copy/Restore purposes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4592" y="164592"/>
            <a:ext cx="4264025" cy="4572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2000" dirty="0" smtClean="0"/>
              <a:t>5. Toolbars</a:t>
            </a:r>
            <a:endParaRPr lang="en-US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143000"/>
            <a:ext cx="4489708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657350"/>
            <a:ext cx="4323582" cy="3407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43150" y="2368154"/>
            <a:ext cx="4457700" cy="4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1" y="2857501"/>
            <a:ext cx="8848725" cy="90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3886200"/>
            <a:ext cx="2095500" cy="321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666750"/>
            <a:ext cx="7924800" cy="3733800"/>
          </a:xfrm>
          <a:prstGeom prst="rect">
            <a:avLst/>
          </a:prstGeom>
        </p:spPr>
        <p:txBody>
          <a:bodyPr/>
          <a:lstStyle/>
          <a:p>
            <a:r>
              <a:rPr lang="en-US" sz="1800" dirty="0" smtClean="0"/>
              <a:t>CommandManager: Enabled at Tools&gt;Customize&gt;Toolbars</a:t>
            </a:r>
          </a:p>
          <a:p>
            <a:endParaRPr lang="en-US" sz="1800" dirty="0" smtClean="0"/>
          </a:p>
          <a:p>
            <a:r>
              <a:rPr lang="en-US" sz="1800" dirty="0" smtClean="0"/>
              <a:t>When creating your own toolbar buttons, don’t be afraid to “create” icons for the new buttons:</a:t>
            </a:r>
          </a:p>
          <a:p>
            <a:pPr lvl="1"/>
            <a:r>
              <a:rPr lang="en-US" sz="1600" dirty="0" smtClean="0"/>
              <a:t>Cut and paste icons or screen shots into “Paint”, crop to 16 x 16 bits, save as file type .bmp.</a:t>
            </a:r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4592" y="164592"/>
            <a:ext cx="4264025" cy="4572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2000" dirty="0" smtClean="0"/>
              <a:t>5. Toolbars</a:t>
            </a:r>
            <a:endParaRPr lang="en-US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2419350"/>
            <a:ext cx="35433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971550"/>
            <a:ext cx="5152103" cy="4060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152400" y="742950"/>
            <a:ext cx="3657600" cy="4191000"/>
          </a:xfrm>
          <a:prstGeom prst="rect">
            <a:avLst/>
          </a:prstGeom>
        </p:spPr>
        <p:txBody>
          <a:bodyPr/>
          <a:lstStyle/>
          <a:p>
            <a:r>
              <a:rPr lang="en-US" sz="1600" dirty="0" smtClean="0"/>
              <a:t>Standard Menus can be customized to remove options, or restore those already removed.</a:t>
            </a:r>
          </a:p>
          <a:p>
            <a:r>
              <a:rPr lang="en-US" sz="1600" dirty="0" smtClean="0"/>
              <a:t>To add new menu selections, Tools&gt;Customize&gt;Menus</a:t>
            </a:r>
          </a:p>
          <a:p>
            <a:pPr lvl="1"/>
            <a:r>
              <a:rPr lang="en-US" sz="1600" dirty="0" smtClean="0"/>
              <a:t>Top two selections are the new command being added</a:t>
            </a:r>
          </a:p>
          <a:p>
            <a:pPr lvl="1"/>
            <a:r>
              <a:rPr lang="en-US" sz="1600" dirty="0" smtClean="0"/>
              <a:t>Bottom 3 selections are the menu being added, and the command name added into the menu</a:t>
            </a:r>
          </a:p>
          <a:p>
            <a:r>
              <a:rPr lang="en-US" sz="1600" dirty="0" smtClean="0"/>
              <a:t>Click “Add” to have “Make Normal” command added to the “Tools” menu in this picture</a:t>
            </a:r>
          </a:p>
          <a:p>
            <a:pPr lvl="1"/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4592" y="164592"/>
            <a:ext cx="4264025" cy="4572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2000" dirty="0" smtClean="0"/>
              <a:t>6. Menus</a:t>
            </a:r>
            <a:endParaRPr lang="en-US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685800" y="742950"/>
            <a:ext cx="7924800" cy="1371600"/>
          </a:xfrm>
          <a:prstGeom prst="rect">
            <a:avLst/>
          </a:prstGeom>
        </p:spPr>
        <p:txBody>
          <a:bodyPr/>
          <a:lstStyle/>
          <a:p>
            <a:r>
              <a:rPr lang="en-US" sz="1800" dirty="0" smtClean="0"/>
              <a:t>Options allows full RMB menus (to eliminate “  “ from the bottom of shortcut menus)  and complete icon set in Shortcuts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4592" y="164592"/>
            <a:ext cx="4264025" cy="4572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2000" dirty="0" smtClean="0"/>
              <a:t>7. Options</a:t>
            </a:r>
            <a:endParaRPr lang="en-US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2743200"/>
            <a:ext cx="61722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 rot="16200000">
            <a:off x="5226092" y="742928"/>
            <a:ext cx="40005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"/>
              </a:rPr>
              <a:t>«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3200400" y="3200400"/>
            <a:ext cx="1371600" cy="1371600"/>
          </a:xfrm>
          <a:prstGeom prst="round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64592" y="164592"/>
            <a:ext cx="670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8. Materials database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1" y="1696640"/>
            <a:ext cx="5656385" cy="344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164592" y="164592"/>
            <a:ext cx="670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9. Hole Wizard database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597408" y="619354"/>
            <a:ext cx="7924800" cy="4191000"/>
          </a:xfrm>
          <a:prstGeom prst="rect">
            <a:avLst/>
          </a:prstGeom>
        </p:spPr>
        <p:txBody>
          <a:bodyPr/>
          <a:lstStyle/>
          <a:p>
            <a:r>
              <a:rPr lang="en-US" sz="1600" dirty="0" smtClean="0"/>
              <a:t>“Out of the box” standards (ANSI Inch, ANSI Metric, etc) should not be modified</a:t>
            </a:r>
          </a:p>
          <a:p>
            <a:r>
              <a:rPr lang="en-US" sz="1600" dirty="0" smtClean="0"/>
              <a:t>Create your company “standard”, add, modify, enable or disable sizes as needed at Tools&gt;Options&gt;System Options&gt;</a:t>
            </a:r>
            <a:r>
              <a:rPr lang="en-US" sz="1600" dirty="0" err="1" smtClean="0"/>
              <a:t>HoleWizard</a:t>
            </a:r>
            <a:r>
              <a:rPr lang="en-US" sz="1600" dirty="0" smtClean="0"/>
              <a:t>/Toolbox&gt;Configure</a:t>
            </a:r>
          </a:p>
          <a:p>
            <a:r>
              <a:rPr lang="en-US" sz="1600" dirty="0" smtClean="0"/>
              <a:t>See the presentation “Effective Use of the Hole Wizard” – at SolidWorks World Proceedings, 2008, 2009, 2010, 2011, 2012 or 2013 or </a:t>
            </a:r>
            <a:r>
              <a:rPr lang="en-US" sz="1600" dirty="0" smtClean="0">
                <a:hlinkClick r:id="rId3"/>
              </a:rPr>
              <a:t>www.cadspeedupllc.com</a:t>
            </a:r>
            <a:r>
              <a:rPr lang="en-US" sz="1600" dirty="0" smtClean="0"/>
              <a:t> – for detailed outline of modification procedure.</a:t>
            </a:r>
          </a:p>
          <a:p>
            <a:r>
              <a:rPr lang="en-US" sz="1600" dirty="0" smtClean="0"/>
              <a:t>Support the created standard by updating the ‘calloutformat.txt’ file by adding a section with the new standard’s name</a:t>
            </a:r>
            <a:endParaRPr lang="en-US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2914650"/>
            <a:ext cx="4051738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685800" y="590550"/>
            <a:ext cx="7924800" cy="4114800"/>
          </a:xfrm>
          <a:prstGeom prst="rect">
            <a:avLst/>
          </a:prstGeom>
        </p:spPr>
        <p:txBody>
          <a:bodyPr/>
          <a:lstStyle/>
          <a:p>
            <a:r>
              <a:rPr lang="en-US" sz="1700" dirty="0" smtClean="0"/>
              <a:t>Macros are programs supported and ran by calling SolidWorks functions, giving access to SolidWorks functionality, along with spreadsheet, text, database, etc, functionality of other programs installed on the machine.</a:t>
            </a:r>
          </a:p>
          <a:p>
            <a:r>
              <a:rPr lang="en-US" sz="1700" dirty="0" smtClean="0"/>
              <a:t>Simplest macros are “Visual Basic for Applications”, or VBA code, and can be run from Tools&gt;Macro&gt;Run, or can be assigned a shortcut key, or a toolbar button</a:t>
            </a:r>
          </a:p>
          <a:p>
            <a:r>
              <a:rPr lang="en-US" sz="1700" dirty="0" smtClean="0"/>
              <a:t>Higher end code is .NET compatible, using Visual Studio languages (Visual Basic, Visual C, etc.), and can be run from Tools&gt;Macro&gt;Run, or can be assigned to a shortcut key, or a toolbar button, and in addition can run independent of SolidWorks, or even be a stand-alone application that might launch SolidWorks from within the macro</a:t>
            </a:r>
          </a:p>
          <a:p>
            <a:r>
              <a:rPr lang="en-US" sz="1700" dirty="0" smtClean="0"/>
              <a:t>Basically anything that is doable in SolidWorks can (or should) be programmable in a macro</a:t>
            </a:r>
            <a:endParaRPr lang="en-US" sz="17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64592" y="164592"/>
            <a:ext cx="670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10. Macros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685800" y="590550"/>
            <a:ext cx="7924800" cy="4419600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System Options (5 to 10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Document Options (2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Keyboard (2 to 5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Mouse (2 to 5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Toolbars (2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Menus (2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Options (2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Materials Database (5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Hole Wizard/Hole Calloutformat.txt (5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Macros (30 to 45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Questions (1 to 15 minutes)</a:t>
            </a:r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46304" y="164592"/>
            <a:ext cx="5257800" cy="4572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2000" dirty="0" smtClean="0"/>
              <a:t>Topics for Customization</a:t>
            </a:r>
            <a:endParaRPr lang="en-US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46304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591289"/>
            <a:ext cx="4800600" cy="4552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64592" y="164592"/>
            <a:ext cx="670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10. Macros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590550"/>
            <a:ext cx="402907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19350"/>
            <a:ext cx="902017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819150"/>
            <a:ext cx="360997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5800" y="895350"/>
            <a:ext cx="3990975" cy="21431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762000" y="895350"/>
            <a:ext cx="3581400" cy="3276600"/>
          </a:xfrm>
        </p:spPr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Gotta</a:t>
            </a:r>
            <a:r>
              <a:rPr lang="en-US" dirty="0" smtClean="0"/>
              <a:t>-Have” macros:</a:t>
            </a:r>
          </a:p>
          <a:p>
            <a:r>
              <a:rPr lang="en-US" dirty="0" smtClean="0"/>
              <a:t>Add jog to dim. ext. line</a:t>
            </a:r>
          </a:p>
          <a:p>
            <a:r>
              <a:rPr lang="en-US" dirty="0" smtClean="0"/>
              <a:t>Remove jog</a:t>
            </a:r>
          </a:p>
          <a:p>
            <a:r>
              <a:rPr lang="en-US" dirty="0" smtClean="0"/>
              <a:t>Set Document Precision</a:t>
            </a:r>
          </a:p>
          <a:p>
            <a:r>
              <a:rPr lang="en-US" dirty="0" smtClean="0"/>
              <a:t>Set Annotation Precision</a:t>
            </a:r>
          </a:p>
          <a:p>
            <a:r>
              <a:rPr lang="en-US" dirty="0" smtClean="0"/>
              <a:t>Find/open file based on file name</a:t>
            </a:r>
          </a:p>
          <a:p>
            <a:r>
              <a:rPr lang="en-US" dirty="0" smtClean="0"/>
              <a:t>Synchronize SolidWorks Custom Properties or PDM fields with ERP fields (about 350 lines of code)</a:t>
            </a:r>
          </a:p>
          <a:p>
            <a:endParaRPr lang="en-US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1962150"/>
            <a:ext cx="40005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4400" y="2343150"/>
            <a:ext cx="2362200" cy="2218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228600" y="742950"/>
            <a:ext cx="8763000" cy="2667000"/>
          </a:xfrm>
        </p:spPr>
        <p:txBody>
          <a:bodyPr/>
          <a:lstStyle/>
          <a:p>
            <a:r>
              <a:rPr lang="en-US" dirty="0" smtClean="0"/>
              <a:t>Drive an ERP system from SolidWorks:</a:t>
            </a:r>
          </a:p>
          <a:p>
            <a:pPr lvl="1"/>
            <a:r>
              <a:rPr lang="en-US" dirty="0" smtClean="0"/>
              <a:t>Create new records in ERP when a new SW part/assembly requires an ERP Part# record</a:t>
            </a:r>
          </a:p>
          <a:p>
            <a:pPr lvl="1"/>
            <a:r>
              <a:rPr lang="en-US" dirty="0" smtClean="0"/>
              <a:t>Push BOM from SolidWorks into ERP’s BOM table</a:t>
            </a:r>
          </a:p>
          <a:p>
            <a:pPr lvl="1"/>
            <a:r>
              <a:rPr lang="en-US" dirty="0" smtClean="0"/>
              <a:t>Perform common ERP Item Maintenance (like updating a description)</a:t>
            </a:r>
          </a:p>
          <a:p>
            <a:pPr lvl="1"/>
            <a:r>
              <a:rPr lang="en-US" dirty="0" smtClean="0"/>
              <a:t>Checking Where-Used in ERP’s BOM table</a:t>
            </a:r>
          </a:p>
          <a:p>
            <a:pPr lvl="1"/>
            <a:r>
              <a:rPr lang="en-US" dirty="0" smtClean="0"/>
              <a:t>Item Search on multiple fields in combination</a:t>
            </a:r>
          </a:p>
          <a:p>
            <a:pPr lvl="1"/>
            <a:r>
              <a:rPr lang="en-US" dirty="0" smtClean="0"/>
              <a:t>(all in about 3000 lines of code and 5 or 6 forms!)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64592" y="164592"/>
            <a:ext cx="670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10. Macros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2038350"/>
            <a:ext cx="3219450" cy="239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657350"/>
            <a:ext cx="3533775" cy="296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2038350"/>
            <a:ext cx="3200400" cy="2378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2495550"/>
            <a:ext cx="4733925" cy="2021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19737" y="2190750"/>
            <a:ext cx="3624263" cy="232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0" y="1809750"/>
            <a:ext cx="4024312" cy="265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3" descr="Logo_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2776" y="685800"/>
            <a:ext cx="4721225" cy="1234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1524000" y="971550"/>
            <a:ext cx="3962400" cy="35052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64592" indent="-164592">
              <a:spcBef>
                <a:spcPts val="432"/>
              </a:spcBef>
              <a:buClr>
                <a:schemeClr val="accent6"/>
              </a:buClr>
              <a:buFont typeface="Arial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cs typeface="Arial" pitchFamily="34" charset="0"/>
              </a:rPr>
              <a:t>Contact:</a:t>
            </a:r>
          </a:p>
          <a:p>
            <a:pPr marL="164592" indent="-164592">
              <a:spcBef>
                <a:spcPts val="432"/>
              </a:spcBef>
              <a:buClr>
                <a:schemeClr val="accent6"/>
              </a:buClr>
              <a:buFont typeface="Arial"/>
              <a:buNone/>
              <a:defRPr/>
            </a:pPr>
            <a:r>
              <a:rPr lang="en-US" sz="2400" dirty="0" smtClean="0">
                <a:solidFill>
                  <a:srgbClr val="0070C0"/>
                </a:solidFill>
                <a:cs typeface="Arial" pitchFamily="34" charset="0"/>
              </a:rPr>
              <a:t>Brian Lindahl, PE, CSWP</a:t>
            </a:r>
          </a:p>
          <a:p>
            <a:pPr lvl="1">
              <a:buClr>
                <a:schemeClr val="accent6"/>
              </a:buClr>
              <a:buFont typeface="Wingdings" charset="2"/>
              <a:buNone/>
              <a:defRPr/>
            </a:pPr>
            <a:r>
              <a:rPr lang="en-US" sz="2400" dirty="0" smtClean="0">
                <a:solidFill>
                  <a:srgbClr val="0070C0"/>
                </a:solidFill>
                <a:cs typeface="Arial" pitchFamily="34" charset="0"/>
              </a:rPr>
              <a:t>Senior Engineer</a:t>
            </a:r>
          </a:p>
          <a:p>
            <a:pPr lvl="1">
              <a:buClr>
                <a:schemeClr val="accent6"/>
              </a:buClr>
              <a:buFont typeface="Wingdings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cs typeface="Arial" pitchFamily="34" charset="0"/>
              </a:rPr>
              <a:t>CAD_Speed-Up, LLC</a:t>
            </a:r>
          </a:p>
          <a:p>
            <a:pPr lvl="1">
              <a:buClr>
                <a:schemeClr val="accent6"/>
              </a:buClr>
              <a:buFont typeface="Wingdings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cs typeface="Arial" pitchFamily="34" charset="0"/>
              </a:rPr>
              <a:t>2105 81</a:t>
            </a:r>
            <a:r>
              <a:rPr lang="en-US" sz="2400" baseline="30000" dirty="0" smtClean="0">
                <a:solidFill>
                  <a:schemeClr val="tx1"/>
                </a:solidFill>
                <a:cs typeface="Arial" pitchFamily="34" charset="0"/>
              </a:rPr>
              <a:t>st</a:t>
            </a:r>
            <a:r>
              <a:rPr lang="en-US" sz="2400" dirty="0" smtClean="0">
                <a:solidFill>
                  <a:schemeClr val="tx1"/>
                </a:solidFill>
                <a:cs typeface="Arial" pitchFamily="34" charset="0"/>
              </a:rPr>
              <a:t> Street</a:t>
            </a:r>
          </a:p>
          <a:p>
            <a:pPr lvl="1">
              <a:buClr>
                <a:schemeClr val="accent6"/>
              </a:buClr>
              <a:buFont typeface="Wingdings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cs typeface="Arial" pitchFamily="34" charset="0"/>
              </a:rPr>
              <a:t>Somerset, WI 54025</a:t>
            </a:r>
          </a:p>
          <a:p>
            <a:pPr lvl="1">
              <a:buClr>
                <a:schemeClr val="accent6"/>
              </a:buClr>
              <a:buFont typeface="Wingdings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cs typeface="Arial" pitchFamily="34" charset="0"/>
                <a:hlinkClick r:id="rId4"/>
              </a:rPr>
              <a:t>brian@cadspeedupllc.com</a:t>
            </a:r>
            <a:endParaRPr lang="en-US" sz="2400" dirty="0" smtClean="0">
              <a:solidFill>
                <a:schemeClr val="tx1"/>
              </a:solidFill>
              <a:cs typeface="Arial" pitchFamily="34" charset="0"/>
            </a:endParaRPr>
          </a:p>
          <a:p>
            <a:pPr lvl="1">
              <a:buClr>
                <a:schemeClr val="accent6"/>
              </a:buClr>
              <a:buFont typeface="Wingdings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cs typeface="Arial" pitchFamily="34" charset="0"/>
              </a:rPr>
              <a:t>715-781-2881</a:t>
            </a:r>
          </a:p>
          <a:p>
            <a:pPr marL="164592" indent="-164592">
              <a:spcBef>
                <a:spcPts val="432"/>
              </a:spcBef>
              <a:buClr>
                <a:schemeClr val="accent6"/>
              </a:buClr>
              <a:buFont typeface="Wingdings" pitchFamily="2" charset="2"/>
              <a:buChar char="§"/>
              <a:defRPr/>
            </a:pPr>
            <a:endParaRPr lang="en-US" sz="2400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38917" name="Picture 4" descr="RightMi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38150"/>
            <a:ext cx="15113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TextBox 5"/>
          <p:cNvSpPr txBox="1">
            <a:spLocks noChangeArrowheads="1"/>
          </p:cNvSpPr>
          <p:nvPr/>
        </p:nvSpPr>
        <p:spPr bwMode="auto">
          <a:xfrm>
            <a:off x="5105400" y="2495550"/>
            <a:ext cx="4038600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dirty="0">
                <a:solidFill>
                  <a:srgbClr val="FF0000"/>
                </a:solidFill>
                <a:cs typeface="Arial" pitchFamily="34" charset="0"/>
              </a:rPr>
              <a:t>THANK YOU!!</a:t>
            </a:r>
          </a:p>
          <a:p>
            <a:pPr eaLnBrk="0" hangingPunct="0"/>
            <a:endParaRPr lang="en-US" dirty="0">
              <a:solidFill>
                <a:srgbClr val="FF0000"/>
              </a:solidFill>
              <a:cs typeface="Arial" pitchFamily="34" charset="0"/>
            </a:endParaRPr>
          </a:p>
          <a:p>
            <a:pPr eaLnBrk="0" hangingPunct="0"/>
            <a:r>
              <a:rPr lang="en-US" dirty="0">
                <a:solidFill>
                  <a:srgbClr val="FF0000"/>
                </a:solidFill>
                <a:cs typeface="Arial" pitchFamily="34" charset="0"/>
              </a:rPr>
              <a:t>“Do what is good and right”  Deut 6:18.</a:t>
            </a:r>
          </a:p>
        </p:txBody>
      </p:sp>
      <p:sp>
        <p:nvSpPr>
          <p:cNvPr id="38915" name="Title 1"/>
          <p:cNvSpPr>
            <a:spLocks noGrp="1"/>
          </p:cNvSpPr>
          <p:nvPr>
            <p:ph type="title" idx="4294967295"/>
          </p:nvPr>
        </p:nvSpPr>
        <p:spPr>
          <a:xfrm>
            <a:off x="164592" y="115888"/>
            <a:ext cx="6858000" cy="46037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2400" dirty="0" smtClean="0"/>
              <a:t>Questions: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ysOptGenBottomHal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46888" y="1762836"/>
            <a:ext cx="4200525" cy="11715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6200" y="133350"/>
            <a:ext cx="4264025" cy="6096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2000" dirty="0" smtClean="0"/>
              <a:t>1. System Options	</a:t>
            </a:r>
            <a:endParaRPr lang="en-US" sz="2000" dirty="0"/>
          </a:p>
        </p:txBody>
      </p:sp>
      <p:pic>
        <p:nvPicPr>
          <p:cNvPr id="5" name="Content Placeholder 4" descr="WarnB4SaveWithErrors.PN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4356337" y="505536"/>
            <a:ext cx="4791075" cy="1122363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52400" y="666750"/>
            <a:ext cx="411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Settings optimized</a:t>
            </a: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 performance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should already know if my models have errors – Don’t notify</a:t>
            </a: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 and slow me down when saving</a:t>
            </a: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600" kern="0" baseline="0" dirty="0" smtClean="0">
                <a:latin typeface="+mn-lt"/>
                <a:ea typeface="+mn-ea"/>
                <a:cs typeface="+mn-cs"/>
              </a:rPr>
              <a:t>If</a:t>
            </a:r>
            <a:r>
              <a:rPr lang="en-US" sz="1600" kern="0" dirty="0" smtClean="0">
                <a:latin typeface="+mn-lt"/>
                <a:ea typeface="+mn-ea"/>
                <a:cs typeface="+mn-cs"/>
              </a:rPr>
              <a:t> I record a Macro, it will need editing to make the code usable and versatile enough to use</a:t>
            </a: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164910" y="2906973"/>
            <a:ext cx="89916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600" kern="0" dirty="0" smtClean="0">
                <a:latin typeface="+mn-lt"/>
                <a:ea typeface="+mn-ea"/>
                <a:cs typeface="+mn-cs"/>
              </a:rPr>
              <a:t>Option can automatically re-order FeatureTree to allow error-free rebuild.  I’d rather diagnose errors first manually–the design intent may require re-ordering. Clear check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Again, I should know when errors exist.</a:t>
            </a: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Don’t prompt me with each rebuild</a:t>
            </a: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600" kern="0" baseline="0" dirty="0" smtClean="0">
                <a:latin typeface="+mn-lt"/>
                <a:ea typeface="+mn-ea"/>
                <a:cs typeface="+mn-cs"/>
              </a:rPr>
              <a:t>If you</a:t>
            </a:r>
            <a:r>
              <a:rPr lang="en-US" sz="1600" kern="0" dirty="0" smtClean="0">
                <a:latin typeface="+mn-lt"/>
                <a:ea typeface="+mn-ea"/>
                <a:cs typeface="+mn-cs"/>
              </a:rPr>
              <a:t> use a Custom Property for a component description, map it to the FeatureTree here</a:t>
            </a: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600" kern="0" dirty="0" smtClean="0">
                <a:latin typeface="+mn-lt"/>
                <a:ea typeface="+mn-ea"/>
                <a:cs typeface="+mn-cs"/>
              </a:rPr>
              <a:t>This can only distract me from my work.  News from SW can wait.</a:t>
            </a: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4415532" y="720228"/>
            <a:ext cx="582954" cy="170749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5935714" y="1305636"/>
            <a:ext cx="2704197" cy="157366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4974108" y="1762836"/>
            <a:ext cx="2322836" cy="158449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4961107" y="2029536"/>
            <a:ext cx="1698790" cy="140494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4978637" y="2193843"/>
            <a:ext cx="2612996" cy="154781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4991443" y="2369818"/>
            <a:ext cx="4116967" cy="176450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4969775" y="2562937"/>
            <a:ext cx="1967477" cy="128655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 build="p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0" grpId="0" animBg="1"/>
      <p:bldP spid="20" grpId="1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ysOptPerfChang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2400" y="1276350"/>
            <a:ext cx="5048250" cy="318611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533400" y="590550"/>
            <a:ext cx="7924800" cy="2971800"/>
          </a:xfrm>
          <a:prstGeom prst="rect">
            <a:avLst/>
          </a:prstGeom>
        </p:spPr>
        <p:txBody>
          <a:bodyPr/>
          <a:lstStyle/>
          <a:p>
            <a:r>
              <a:rPr lang="en-US" sz="1600" dirty="0" smtClean="0"/>
              <a:t>Clear the “High quality…” for ultimate speed settings – looks bad though</a:t>
            </a:r>
          </a:p>
          <a:p>
            <a:r>
              <a:rPr lang="en-US" sz="1600" dirty="0" smtClean="0"/>
              <a:t>Load assemblies lightweight – know the results – especially with Feature driven component patterns</a:t>
            </a:r>
          </a:p>
          <a:p>
            <a:r>
              <a:rPr lang="en-US" sz="1600" dirty="0" smtClean="0"/>
              <a:t>Mate animation speed is Off</a:t>
            </a:r>
          </a:p>
          <a:p>
            <a:r>
              <a:rPr lang="en-US" sz="1600" dirty="0" smtClean="0"/>
              <a:t>No preview during open</a:t>
            </a:r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4592" y="164592"/>
            <a:ext cx="4264025" cy="457200"/>
          </a:xfrm>
          <a:prstGeom prst="rect">
            <a:avLst/>
          </a:prstGeom>
        </p:spPr>
        <p:txBody>
          <a:bodyPr/>
          <a:lstStyle/>
          <a:p>
            <a:r>
              <a:rPr lang="en-US" sz="2000" dirty="0" smtClean="0"/>
              <a:t>1. System Options – Performance</a:t>
            </a:r>
            <a:endParaRPr lang="en-US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5607050" y="1376362"/>
            <a:ext cx="1879600" cy="300038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5581650" y="2362200"/>
            <a:ext cx="2286000" cy="171450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6800850" y="3219450"/>
            <a:ext cx="336550" cy="514350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5505450" y="4248150"/>
            <a:ext cx="1828800" cy="171450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4592" y="164592"/>
            <a:ext cx="4264025" cy="4572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2000" dirty="0" smtClean="0"/>
              <a:t>1. System Options - Assemblies</a:t>
            </a:r>
            <a:endParaRPr lang="en-US" sz="2000" dirty="0"/>
          </a:p>
        </p:txBody>
      </p:sp>
      <p:pic>
        <p:nvPicPr>
          <p:cNvPr id="5" name="Content Placeholder 4" descr="SysOptAssemChanges.PN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048125" y="1200150"/>
            <a:ext cx="5095875" cy="2014538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33400" y="914400"/>
            <a:ext cx="3505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Check “Save to external file” for (human) compatibility reasons</a:t>
            </a: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Consider smaller threshold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 using Large Assembly Mode.  Maybe 100 or 200. 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Suspend automatic rebuild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can be good, but you may find yourself using “&lt;Ctrl-Q&gt;” so much that it is counter-productive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5677133" y="1497820"/>
            <a:ext cx="1980265" cy="151466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8305800" y="2154170"/>
            <a:ext cx="762000" cy="168996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6008114" y="3028950"/>
            <a:ext cx="1531480" cy="164438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animBg="1"/>
      <p:bldP spid="6" grpId="1" animBg="1"/>
      <p:bldP spid="8" grpId="0" animBg="1"/>
      <p:bldP spid="8" grpId="1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4592" y="164592"/>
            <a:ext cx="4264025" cy="4572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2000" dirty="0" smtClean="0"/>
              <a:t>1. System Options - View</a:t>
            </a:r>
            <a:endParaRPr lang="en-US" sz="2000" dirty="0"/>
          </a:p>
        </p:txBody>
      </p:sp>
      <p:pic>
        <p:nvPicPr>
          <p:cNvPr id="5" name="Content Placeholder 4" descr="SysOptViewChanges.PN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314825" y="1485900"/>
            <a:ext cx="4829175" cy="140017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33400" y="914400"/>
            <a:ext cx="3505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three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are only “Wow factors”.  Set to off for best performance.  It is like “instant solve”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ysOptBackupChanges.PN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3171825" y="2571750"/>
            <a:ext cx="5972175" cy="19510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4592" y="164592"/>
            <a:ext cx="4724400" cy="4572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2000" dirty="0" smtClean="0"/>
              <a:t>1. System Options – Backup/Recovery</a:t>
            </a:r>
            <a:endParaRPr lang="en-US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52400" y="857250"/>
            <a:ext cx="7772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 only takes one recovered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crash to offset months or even years of the time it takes for the computer to make the backup files.  Use it!</a:t>
            </a: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800" kern="0" baseline="0" dirty="0" smtClean="0">
                <a:latin typeface="+mn-lt"/>
                <a:ea typeface="+mn-ea"/>
                <a:cs typeface="+mn-cs"/>
              </a:rPr>
              <a:t>At the same time, don’t RELY on it.</a:t>
            </a:r>
            <a:r>
              <a:rPr lang="en-US" sz="1800" kern="0" dirty="0" smtClean="0">
                <a:latin typeface="+mn-lt"/>
                <a:ea typeface="+mn-ea"/>
                <a:cs typeface="+mn-cs"/>
              </a:rPr>
              <a:t>  Always save any work of “value” frequently!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4592" y="164592"/>
            <a:ext cx="4876800" cy="4572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900" dirty="0" smtClean="0"/>
              <a:t>2. Document Properties – Image Quality</a:t>
            </a:r>
            <a:endParaRPr lang="en-US" sz="19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5700" y="1428750"/>
            <a:ext cx="54483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52400" y="857250"/>
            <a:ext cx="3505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Image quality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does </a:t>
            </a:r>
            <a:r>
              <a:rPr kumimoji="0" lang="en-US" sz="18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affect model accuracy.  Image quality is how much work the graphics card does to put a picture of the model on the screen.  Set to as low as possible, then when you get comfortable with what models look like, change the templates setting a bit lower still, until working “roughly” in the middle to left-of-center on the scale (industry dependant!)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571500"/>
            <a:ext cx="4253512" cy="441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4592" y="164592"/>
            <a:ext cx="4264025" cy="4572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2000" dirty="0" smtClean="0"/>
              <a:t>3. Keyboard</a:t>
            </a:r>
            <a:endParaRPr lang="en-US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16586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71500"/>
            <a:ext cx="2933700" cy="4301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505200" y="742950"/>
            <a:ext cx="5181600" cy="900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SolidWorks out of the box includes about </a:t>
            </a:r>
            <a:r>
              <a:rPr lang="en-US" dirty="0" smtClean="0"/>
              <a:t>50 - 60 </a:t>
            </a:r>
            <a:r>
              <a:rPr lang="en-US" dirty="0" smtClean="0"/>
              <a:t>pre-programmed keyboard shortcuts, some being very useful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2057400"/>
            <a:ext cx="36576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After customization, I currently have about 28 extra keyboard shortcuts.  These are at least as useful as the original </a:t>
            </a:r>
            <a:r>
              <a:rPr lang="en-US" dirty="0" smtClean="0"/>
              <a:t>keyboard shortcuts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6705600" y="3314700"/>
            <a:ext cx="1981200" cy="165735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62175" y="1092994"/>
            <a:ext cx="4819650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1" grpId="0" animBg="1"/>
      <p:bldP spid="11" grpId="1" animBg="1"/>
    </p:bldLst>
  </p:timing>
</p:sld>
</file>

<file path=ppt/theme/theme1.xml><?xml version="1.0" encoding="utf-8"?>
<a:theme xmlns:a="http://schemas.openxmlformats.org/drawingml/2006/main" name="SOLIDWORKS">
  <a:themeElements>
    <a:clrScheme name="SW WORLD">
      <a:dk1>
        <a:srgbClr val="4C4C4C"/>
      </a:dk1>
      <a:lt1>
        <a:srgbClr val="FFFFFF"/>
      </a:lt1>
      <a:dk2>
        <a:srgbClr val="001871"/>
      </a:dk2>
      <a:lt2>
        <a:srgbClr val="DA291C"/>
      </a:lt2>
      <a:accent1>
        <a:srgbClr val="5B7F95"/>
      </a:accent1>
      <a:accent2>
        <a:srgbClr val="00B2A9"/>
      </a:accent2>
      <a:accent3>
        <a:srgbClr val="FFCD00"/>
      </a:accent3>
      <a:accent4>
        <a:srgbClr val="E87722"/>
      </a:accent4>
      <a:accent5>
        <a:srgbClr val="84BD00"/>
      </a:accent5>
      <a:accent6>
        <a:srgbClr val="0077C8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</TotalTime>
  <Words>1387</Words>
  <Application>Microsoft Office PowerPoint</Application>
  <PresentationFormat>On-screen Show (16:9)</PresentationFormat>
  <Paragraphs>147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SOLIDWORKS</vt:lpstr>
      <vt:lpstr>SolidWorks Customization</vt:lpstr>
      <vt:lpstr>Topics for Customization</vt:lpstr>
      <vt:lpstr>1. System Options </vt:lpstr>
      <vt:lpstr>1. System Options – Performance</vt:lpstr>
      <vt:lpstr>1. System Options - Assemblies</vt:lpstr>
      <vt:lpstr>1. System Options - View</vt:lpstr>
      <vt:lpstr>1. System Options – Backup/Recovery</vt:lpstr>
      <vt:lpstr>2. Document Properties – Image Quality</vt:lpstr>
      <vt:lpstr>3. Keyboard</vt:lpstr>
      <vt:lpstr>3. Keyboard</vt:lpstr>
      <vt:lpstr>4. M-i-c  k-e-y  M-o-u-s-e</vt:lpstr>
      <vt:lpstr>4. M-i-c  k-e-y  M-o-u-s-e</vt:lpstr>
      <vt:lpstr>5. Toolbars</vt:lpstr>
      <vt:lpstr>5. Toolbars</vt:lpstr>
      <vt:lpstr>6. Menus</vt:lpstr>
      <vt:lpstr>7. Options</vt:lpstr>
      <vt:lpstr>Slide 17</vt:lpstr>
      <vt:lpstr>Slide 18</vt:lpstr>
      <vt:lpstr>Slide 19</vt:lpstr>
      <vt:lpstr>Slide 20</vt:lpstr>
      <vt:lpstr>Slide 21</vt:lpstr>
      <vt:lpstr>Questions:</vt:lpstr>
    </vt:vector>
  </TitlesOfParts>
  <Company>DS SolidWorks Corp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Kerri Dunne</dc:creator>
  <cp:lastModifiedBy>blindahl</cp:lastModifiedBy>
  <cp:revision>40</cp:revision>
  <cp:lastPrinted>2011-12-29T17:28:05Z</cp:lastPrinted>
  <dcterms:created xsi:type="dcterms:W3CDTF">2012-09-21T14:48:49Z</dcterms:created>
  <dcterms:modified xsi:type="dcterms:W3CDTF">2013-08-20T03:27:29Z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 Version">
    <vt:lpwstr>1.0</vt:lpwstr>
  </property>
</Properties>
</file>